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0"/>
  </p:notesMasterIdLst>
  <p:sldIdLst>
    <p:sldId id="315" r:id="rId5"/>
    <p:sldId id="286" r:id="rId6"/>
    <p:sldId id="287" r:id="rId7"/>
    <p:sldId id="288" r:id="rId8"/>
    <p:sldId id="289" r:id="rId9"/>
    <p:sldId id="290" r:id="rId10"/>
    <p:sldId id="291" r:id="rId11"/>
    <p:sldId id="292"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16" r:id="rId27"/>
    <p:sldId id="317" r:id="rId28"/>
    <p:sldId id="318" r:id="rId29"/>
    <p:sldId id="307" r:id="rId30"/>
    <p:sldId id="308" r:id="rId31"/>
    <p:sldId id="321" r:id="rId32"/>
    <p:sldId id="322" r:id="rId33"/>
    <p:sldId id="309" r:id="rId34"/>
    <p:sldId id="310" r:id="rId35"/>
    <p:sldId id="311" r:id="rId36"/>
    <p:sldId id="312" r:id="rId37"/>
    <p:sldId id="313" r:id="rId38"/>
    <p:sldId id="314"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A5D"/>
    <a:srgbClr val="414042"/>
    <a:srgbClr val="DCDCDC"/>
    <a:srgbClr val="4F81BD"/>
    <a:srgbClr val="0C9B2E"/>
    <a:srgbClr val="FFFAD0"/>
    <a:srgbClr val="FFF8AE"/>
    <a:srgbClr val="FCB64C"/>
    <a:srgbClr val="FEC46F"/>
    <a:srgbClr val="FFE1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96405" autoAdjust="0"/>
  </p:normalViewPr>
  <p:slideViewPr>
    <p:cSldViewPr snapToGrid="0" showGuides="1">
      <p:cViewPr varScale="1">
        <p:scale>
          <a:sx n="108" d="100"/>
          <a:sy n="108" d="100"/>
        </p:scale>
        <p:origin x="758" y="77"/>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10/18/2021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482770"/>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863771"/>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250571"/>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000918"/>
            <a:ext cx="6041582" cy="487849"/>
          </a:xfrm>
        </p:spPr>
        <p:txBody>
          <a:bodyPr/>
          <a:lstStyle>
            <a:lvl1pPr marL="0" indent="0" algn="l">
              <a:buNone/>
              <a:defRPr/>
            </a:lvl1pPr>
          </a:lstStyle>
          <a:p>
            <a:pPr lvl="0"/>
            <a:r>
              <a:rPr lang="en-US"/>
              <a:t>Click to edit Master text styles</a:t>
            </a:r>
          </a:p>
        </p:txBody>
      </p:sp>
      <p:sp>
        <p:nvSpPr>
          <p:cNvPr id="13" name="TextBox 12"/>
          <p:cNvSpPr txBox="1"/>
          <p:nvPr userDrawn="1"/>
        </p:nvSpPr>
        <p:spPr>
          <a:xfrm>
            <a:off x="489150" y="4891341"/>
            <a:ext cx="3027774" cy="107722"/>
          </a:xfrm>
          <a:prstGeom prst="rect">
            <a:avLst/>
          </a:prstGeom>
          <a:noFill/>
        </p:spPr>
        <p:txBody>
          <a:bodyPr wrap="square" lIns="0" tIns="0" rIns="0" bIns="0" rtlCol="0">
            <a:spAutoFit/>
          </a:bodyPr>
          <a:lstStyle/>
          <a:p>
            <a:r>
              <a:rPr lang="en-US" sz="700" dirty="0">
                <a:solidFill>
                  <a:schemeClr val="accent6">
                    <a:lumMod val="60000"/>
                    <a:lumOff val="40000"/>
                  </a:schemeClr>
                </a:solidFill>
              </a:rPr>
              <a:t>© 2015, Amazon Web Services, Inc. or its Affiliates. All rights reserved.</a:t>
            </a:r>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5" name="Rectangle 4"/>
          <p:cNvSpPr/>
          <p:nvPr userDrawn="1"/>
        </p:nvSpPr>
        <p:spPr>
          <a:xfrm>
            <a:off x="8053950" y="4639759"/>
            <a:ext cx="1018533" cy="4400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3074459" y="1674428"/>
            <a:ext cx="6069541" cy="1250668"/>
          </a:xfrm>
        </p:spPr>
        <p:txBody>
          <a:bodyPr anchor="ctr" anchorCtr="0">
            <a:noAutofit/>
          </a:bodyPr>
          <a:lstStyle>
            <a:lvl1pPr>
              <a:defRPr sz="3000"/>
            </a:lvl1pPr>
          </a:lstStyle>
          <a:p>
            <a:r>
              <a:rPr lang="en-US"/>
              <a:t>Click to edit Master title style</a:t>
            </a:r>
            <a:endParaRPr lang="en-US" dirty="0"/>
          </a:p>
        </p:txBody>
      </p:sp>
    </p:spTree>
    <p:extLst>
      <p:ext uri="{BB962C8B-B14F-4D97-AF65-F5344CB8AC3E}">
        <p14:creationId xmlns:p14="http://schemas.microsoft.com/office/powerpoint/2010/main" val="4006882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3482770"/>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687784" y="2688966"/>
            <a:ext cx="6400800" cy="1749534"/>
          </a:xfrm>
        </p:spPr>
        <p:txBody>
          <a:bodyPr/>
          <a:lstStyle>
            <a:lvl1pPr marL="0" indent="0" algn="l">
              <a:buNone/>
              <a:defRPr sz="2400" b="1">
                <a:solidFill>
                  <a:srgbClr val="FAA63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9567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D4D4C"/>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chemeClr val="accent6">
                    <a:lumMod val="60000"/>
                    <a:lumOff val="40000"/>
                  </a:schemeClr>
                </a:solidFill>
              </a:defRPr>
            </a:lvl1pPr>
          </a:lstStyle>
          <a:p>
            <a:r>
              <a:rPr lang="en-US" dirty="0"/>
              <a:t>Click icon to add picture</a:t>
            </a:r>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chemeClr val="accent6">
                    <a:lumMod val="60000"/>
                    <a:lumOff val="40000"/>
                  </a:schemeClr>
                </a:solidFill>
              </a:defRPr>
            </a:lvl1pPr>
          </a:lstStyle>
          <a:p>
            <a:r>
              <a:rPr lang="en-US" dirty="0"/>
              <a:t>Click icon to add picture</a:t>
            </a:r>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chemeClr val="accent6">
                    <a:lumMod val="60000"/>
                    <a:lumOff val="40000"/>
                  </a:schemeClr>
                </a:solidFill>
              </a:defRPr>
            </a:lvl1pPr>
          </a:lstStyle>
          <a:p>
            <a:r>
              <a:rPr lang="en-US" dirty="0"/>
              <a:t>Click icon to add picture</a:t>
            </a:r>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chemeClr val="accent6">
                    <a:lumMod val="60000"/>
                    <a:lumOff val="40000"/>
                  </a:schemeClr>
                </a:solidFill>
              </a:defRPr>
            </a:lvl1pPr>
          </a:lstStyle>
          <a:p>
            <a:r>
              <a:rPr lang="en-US" dirty="0"/>
              <a:t>Click icon to add picture</a:t>
            </a:r>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3"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Text Placeholder 3"/>
          <p:cNvSpPr>
            <a:spLocks noGrp="1"/>
          </p:cNvSpPr>
          <p:nvPr>
            <p:ph type="body" sz="half" idx="11"/>
          </p:nvPr>
        </p:nvSpPr>
        <p:spPr>
          <a:xfrm>
            <a:off x="3479308"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74" y="2151897"/>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3"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400">
                <a:solidFill>
                  <a:schemeClr val="accent6">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C2C2C1"/>
                </a:solidFill>
              </a:defRPr>
            </a:lvl1pPr>
          </a:lstStyle>
          <a:p>
            <a:r>
              <a:rPr lang="en-US" dirty="0"/>
              <a:t>Click icon to add picture</a:t>
            </a:r>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C2C2C1"/>
                </a:solidFill>
              </a:defRPr>
            </a:lvl1pPr>
          </a:lstStyle>
          <a:p>
            <a:r>
              <a:rPr lang="en-US" dirty="0"/>
              <a:t>Click icon to add picture</a:t>
            </a:r>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C2C2C1"/>
                </a:solidFill>
              </a:defRPr>
            </a:lvl1pPr>
          </a:lstStyle>
          <a:p>
            <a:r>
              <a:rPr lang="en-US" dirty="0"/>
              <a:t>Click icon to add picture</a:t>
            </a:r>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C2C2C1"/>
                </a:solidFill>
              </a:defRPr>
            </a:lvl1pPr>
          </a:lstStyle>
          <a:p>
            <a:r>
              <a:rPr lang="en-US" dirty="0"/>
              <a:t>Click icon to add picture</a:t>
            </a:r>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C2C2C1"/>
                </a:solidFill>
              </a:defRPr>
            </a:lvl1pPr>
          </a:lstStyle>
          <a:p>
            <a:r>
              <a:rPr lang="en-US" dirty="0"/>
              <a:t>Click icon to add picture</a:t>
            </a:r>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C2C2C1"/>
                </a:solidFill>
              </a:defRPr>
            </a:lvl1pPr>
          </a:lstStyle>
          <a:p>
            <a:r>
              <a:rPr lang="en-US" dirty="0"/>
              <a:t>Click icon to add picture</a:t>
            </a:r>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110912" y="4699140"/>
            <a:ext cx="883650" cy="331100"/>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86" r:id="rId13"/>
    <p:sldLayoutId id="2147483687" r:id="rId14"/>
    <p:sldLayoutId id="2147483693" r:id="rId15"/>
  </p:sldLayoutIdLst>
  <p:txStyles>
    <p:title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hyperlink" Target="http://aws.amazon.com/architecture/icons/" TargetMode="External"/><Relationship Id="rId1" Type="http://schemas.openxmlformats.org/officeDocument/2006/relationships/slideLayout" Target="../slideLayouts/slideLayout15.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47.png"/><Relationship Id="rId16" Type="http://schemas.openxmlformats.org/officeDocument/2006/relationships/image" Target="../media/image101.png"/><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96.png"/><Relationship Id="rId5" Type="http://schemas.openxmlformats.org/officeDocument/2006/relationships/image" Target="../media/image49.png"/><Relationship Id="rId15" Type="http://schemas.openxmlformats.org/officeDocument/2006/relationships/image" Target="../media/image100.png"/><Relationship Id="rId10" Type="http://schemas.openxmlformats.org/officeDocument/2006/relationships/image" Target="../media/image52.png"/><Relationship Id="rId4" Type="http://schemas.openxmlformats.org/officeDocument/2006/relationships/image" Target="../media/image93.png"/><Relationship Id="rId9" Type="http://schemas.openxmlformats.org/officeDocument/2006/relationships/image" Target="../media/image95.png"/><Relationship Id="rId14" Type="http://schemas.openxmlformats.org/officeDocument/2006/relationships/image" Target="../media/image9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54.png"/><Relationship Id="rId7" Type="http://schemas.openxmlformats.org/officeDocument/2006/relationships/image" Target="../media/image106.png"/><Relationship Id="rId12" Type="http://schemas.openxmlformats.org/officeDocument/2006/relationships/image" Target="../media/image111.png"/><Relationship Id="rId17" Type="http://schemas.openxmlformats.org/officeDocument/2006/relationships/image" Target="../media/image58.png"/><Relationship Id="rId2" Type="http://schemas.openxmlformats.org/officeDocument/2006/relationships/image" Target="../media/image53.png"/><Relationship Id="rId16" Type="http://schemas.openxmlformats.org/officeDocument/2006/relationships/image" Target="../media/image57.png"/><Relationship Id="rId1" Type="http://schemas.openxmlformats.org/officeDocument/2006/relationships/slideLayout" Target="../slideLayouts/slideLayout10.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56.png"/><Relationship Id="rId10" Type="http://schemas.openxmlformats.org/officeDocument/2006/relationships/image" Target="../media/image109.png"/><Relationship Id="rId4" Type="http://schemas.openxmlformats.org/officeDocument/2006/relationships/image" Target="../media/image55.png"/><Relationship Id="rId9" Type="http://schemas.openxmlformats.org/officeDocument/2006/relationships/image" Target="../media/image108.png"/><Relationship Id="rId14" Type="http://schemas.openxmlformats.org/officeDocument/2006/relationships/image" Target="../media/image1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0.png"/><Relationship Id="rId21" Type="http://schemas.openxmlformats.org/officeDocument/2006/relationships/image" Target="../media/image59.png"/><Relationship Id="rId7" Type="http://schemas.openxmlformats.org/officeDocument/2006/relationships/image" Target="../media/image8.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image" Target="../media/image7.png"/><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10.xml"/><Relationship Id="rId6" Type="http://schemas.openxmlformats.org/officeDocument/2006/relationships/image" Target="../media/image116.png"/><Relationship Id="rId11" Type="http://schemas.openxmlformats.org/officeDocument/2006/relationships/image" Target="../media/image118.png"/><Relationship Id="rId5" Type="http://schemas.openxmlformats.org/officeDocument/2006/relationships/image" Target="../media/image115.png"/><Relationship Id="rId15" Type="http://schemas.openxmlformats.org/officeDocument/2006/relationships/image" Target="../media/image122.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4.png"/><Relationship Id="rId9" Type="http://schemas.openxmlformats.org/officeDocument/2006/relationships/image" Target="../media/image9.png"/><Relationship Id="rId14" Type="http://schemas.openxmlformats.org/officeDocument/2006/relationships/image" Target="../media/image1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2.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5.png"/><Relationship Id="rId11" Type="http://schemas.openxmlformats.org/officeDocument/2006/relationships/image" Target="../media/image131.png"/><Relationship Id="rId5" Type="http://schemas.openxmlformats.org/officeDocument/2006/relationships/image" Target="../media/image128.png"/><Relationship Id="rId10" Type="http://schemas.openxmlformats.org/officeDocument/2006/relationships/image" Target="../media/image130.png"/><Relationship Id="rId4" Type="http://schemas.openxmlformats.org/officeDocument/2006/relationships/image" Target="../media/image14.png"/><Relationship Id="rId9" Type="http://schemas.openxmlformats.org/officeDocument/2006/relationships/image" Target="../media/image17.png"/><Relationship Id="rId14" Type="http://schemas.openxmlformats.org/officeDocument/2006/relationships/image" Target="../media/image1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png"/><Relationship Id="rId50" Type="http://schemas.openxmlformats.org/officeDocument/2006/relationships/image" Target="../media/image55.png"/><Relationship Id="rId55" Type="http://schemas.openxmlformats.org/officeDocument/2006/relationships/image" Target="../media/image60.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41" Type="http://schemas.openxmlformats.org/officeDocument/2006/relationships/image" Target="../media/image46.png"/><Relationship Id="rId54" Type="http://schemas.openxmlformats.org/officeDocument/2006/relationships/image" Target="../media/image59.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56" Type="http://schemas.openxmlformats.org/officeDocument/2006/relationships/image" Target="../media/image61.png"/><Relationship Id="rId8" Type="http://schemas.openxmlformats.org/officeDocument/2006/relationships/image" Target="../media/image13.png"/><Relationship Id="rId51" Type="http://schemas.openxmlformats.org/officeDocument/2006/relationships/image" Target="../media/image56.pn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9.png"/><Relationship Id="rId7" Type="http://schemas.openxmlformats.org/officeDocument/2006/relationships/image" Target="../media/image135.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134.png"/><Relationship Id="rId5" Type="http://schemas.openxmlformats.org/officeDocument/2006/relationships/image" Target="../media/image2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image" Target="../media/image24.pn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png"/><Relationship Id="rId2" Type="http://schemas.openxmlformats.org/officeDocument/2006/relationships/image" Target="../media/image23.png"/><Relationship Id="rId16" Type="http://schemas.openxmlformats.org/officeDocument/2006/relationships/image" Target="../media/image147.png"/><Relationship Id="rId20" Type="http://schemas.openxmlformats.org/officeDocument/2006/relationships/image" Target="../media/image151.png"/><Relationship Id="rId29" Type="http://schemas.openxmlformats.org/officeDocument/2006/relationships/image" Target="../media/image160.png"/><Relationship Id="rId1" Type="http://schemas.openxmlformats.org/officeDocument/2006/relationships/slideLayout" Target="../slideLayouts/slideLayout10.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png"/><Relationship Id="rId5" Type="http://schemas.openxmlformats.org/officeDocument/2006/relationships/image" Target="../media/image26.png"/><Relationship Id="rId15" Type="http://schemas.openxmlformats.org/officeDocument/2006/relationships/image" Target="../media/image146.png"/><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image" Target="../media/image141.png"/><Relationship Id="rId19" Type="http://schemas.openxmlformats.org/officeDocument/2006/relationships/image" Target="../media/image150.png"/><Relationship Id="rId4" Type="http://schemas.openxmlformats.org/officeDocument/2006/relationships/image" Target="../media/image25.png"/><Relationship Id="rId9" Type="http://schemas.openxmlformats.org/officeDocument/2006/relationships/image" Target="../media/image140.png"/><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png"/><Relationship Id="rId30" Type="http://schemas.openxmlformats.org/officeDocument/2006/relationships/image" Target="../media/image161.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7.png"/><Relationship Id="rId26" Type="http://schemas.openxmlformats.org/officeDocument/2006/relationships/image" Target="../media/image185.png"/><Relationship Id="rId3" Type="http://schemas.openxmlformats.org/officeDocument/2006/relationships/image" Target="../media/image163.png"/><Relationship Id="rId21" Type="http://schemas.openxmlformats.org/officeDocument/2006/relationships/image" Target="../media/image180.png"/><Relationship Id="rId34" Type="http://schemas.openxmlformats.org/officeDocument/2006/relationships/image" Target="../media/image193.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176.png"/><Relationship Id="rId25" Type="http://schemas.openxmlformats.org/officeDocument/2006/relationships/image" Target="../media/image184.png"/><Relationship Id="rId33" Type="http://schemas.openxmlformats.org/officeDocument/2006/relationships/image" Target="../media/image192.png"/><Relationship Id="rId2" Type="http://schemas.openxmlformats.org/officeDocument/2006/relationships/image" Target="../media/image162.png"/><Relationship Id="rId16" Type="http://schemas.openxmlformats.org/officeDocument/2006/relationships/image" Target="../media/image175.png"/><Relationship Id="rId20" Type="http://schemas.openxmlformats.org/officeDocument/2006/relationships/image" Target="../media/image179.png"/><Relationship Id="rId29" Type="http://schemas.openxmlformats.org/officeDocument/2006/relationships/image" Target="../media/image188.png"/><Relationship Id="rId1" Type="http://schemas.openxmlformats.org/officeDocument/2006/relationships/slideLayout" Target="../slideLayouts/slideLayout10.xml"/><Relationship Id="rId6" Type="http://schemas.openxmlformats.org/officeDocument/2006/relationships/image" Target="../media/image166.png"/><Relationship Id="rId11" Type="http://schemas.openxmlformats.org/officeDocument/2006/relationships/image" Target="../media/image171.png"/><Relationship Id="rId24" Type="http://schemas.openxmlformats.org/officeDocument/2006/relationships/image" Target="../media/image183.png"/><Relationship Id="rId32" Type="http://schemas.openxmlformats.org/officeDocument/2006/relationships/image" Target="../media/image191.png"/><Relationship Id="rId5" Type="http://schemas.openxmlformats.org/officeDocument/2006/relationships/image" Target="../media/image165.png"/><Relationship Id="rId15" Type="http://schemas.openxmlformats.org/officeDocument/2006/relationships/image" Target="../media/image174.png"/><Relationship Id="rId23" Type="http://schemas.openxmlformats.org/officeDocument/2006/relationships/image" Target="../media/image182.png"/><Relationship Id="rId28" Type="http://schemas.openxmlformats.org/officeDocument/2006/relationships/image" Target="../media/image187.png"/><Relationship Id="rId10" Type="http://schemas.openxmlformats.org/officeDocument/2006/relationships/image" Target="../media/image170.png"/><Relationship Id="rId19" Type="http://schemas.openxmlformats.org/officeDocument/2006/relationships/image" Target="../media/image178.png"/><Relationship Id="rId31" Type="http://schemas.openxmlformats.org/officeDocument/2006/relationships/image" Target="../media/image190.pn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60.png"/><Relationship Id="rId22" Type="http://schemas.openxmlformats.org/officeDocument/2006/relationships/image" Target="../media/image181.png"/><Relationship Id="rId27" Type="http://schemas.openxmlformats.org/officeDocument/2006/relationships/image" Target="../media/image186.png"/><Relationship Id="rId30" Type="http://schemas.openxmlformats.org/officeDocument/2006/relationships/image" Target="../media/image189.png"/><Relationship Id="rId35" Type="http://schemas.openxmlformats.org/officeDocument/2006/relationships/image" Target="../media/image19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06.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5.png"/><Relationship Id="rId2" Type="http://schemas.openxmlformats.org/officeDocument/2006/relationships/image" Target="../media/image195.png"/><Relationship Id="rId16" Type="http://schemas.openxmlformats.org/officeDocument/2006/relationships/image" Target="../media/image209.png"/><Relationship Id="rId1" Type="http://schemas.openxmlformats.org/officeDocument/2006/relationships/slideLayout" Target="../slideLayouts/slideLayout10.xml"/><Relationship Id="rId6" Type="http://schemas.openxmlformats.org/officeDocument/2006/relationships/image" Target="../media/image199.png"/><Relationship Id="rId11" Type="http://schemas.openxmlformats.org/officeDocument/2006/relationships/image" Target="../media/image204.png"/><Relationship Id="rId5" Type="http://schemas.openxmlformats.org/officeDocument/2006/relationships/image" Target="../media/image198.png"/><Relationship Id="rId15" Type="http://schemas.openxmlformats.org/officeDocument/2006/relationships/image" Target="../media/image208.png"/><Relationship Id="rId10" Type="http://schemas.openxmlformats.org/officeDocument/2006/relationships/image" Target="../media/image203.png"/><Relationship Id="rId4" Type="http://schemas.openxmlformats.org/officeDocument/2006/relationships/image" Target="../media/image197.png"/><Relationship Id="rId9" Type="http://schemas.openxmlformats.org/officeDocument/2006/relationships/image" Target="../media/image202.png"/><Relationship Id="rId14" Type="http://schemas.openxmlformats.org/officeDocument/2006/relationships/image" Target="../media/image207.png"/></Relationships>
</file>

<file path=ppt/slides/_rels/slide3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0.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3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png"/><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image" Target="../media/image215.png"/><Relationship Id="rId1" Type="http://schemas.openxmlformats.org/officeDocument/2006/relationships/slideLayout" Target="../slideLayouts/slideLayout10.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7.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8.emf"/><Relationship Id="rId1" Type="http://schemas.openxmlformats.org/officeDocument/2006/relationships/slideLayout" Target="../slideLayouts/slideLayout10.xml"/><Relationship Id="rId4" Type="http://schemas.openxmlformats.org/officeDocument/2006/relationships/image" Target="../media/image229.png"/></Relationships>
</file>

<file path=ppt/slides/_rels/slide3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8.png"/><Relationship Id="rId1" Type="http://schemas.openxmlformats.org/officeDocument/2006/relationships/slideLayout" Target="../slideLayouts/slideLayout10.xml"/><Relationship Id="rId4" Type="http://schemas.openxmlformats.org/officeDocument/2006/relationships/image" Target="../media/image201.png"/></Relationships>
</file>

<file path=ppt/slides/_rels/slide3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emf"/><Relationship Id="rId7" Type="http://schemas.openxmlformats.org/officeDocument/2006/relationships/image" Target="../media/image235.png"/><Relationship Id="rId2" Type="http://schemas.openxmlformats.org/officeDocument/2006/relationships/image" Target="../media/image230.emf"/><Relationship Id="rId1" Type="http://schemas.openxmlformats.org/officeDocument/2006/relationships/slideLayout" Target="../slideLayouts/slideLayout11.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 Id="rId9" Type="http://schemas.openxmlformats.org/officeDocument/2006/relationships/image" Target="../media/image237.png"/></Relationships>
</file>

<file path=ppt/slides/_rels/slide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4.png"/><Relationship Id="rId3" Type="http://schemas.openxmlformats.org/officeDocument/2006/relationships/image" Target="../media/image3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3.png"/><Relationship Id="rId2" Type="http://schemas.openxmlformats.org/officeDocument/2006/relationships/image" Target="../media/image30.png"/><Relationship Id="rId16" Type="http://schemas.openxmlformats.org/officeDocument/2006/relationships/image" Target="../media/image72.png"/><Relationship Id="rId1" Type="http://schemas.openxmlformats.org/officeDocument/2006/relationships/slideLayout" Target="../slideLayouts/slideLayout10.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33.png"/><Relationship Id="rId15" Type="http://schemas.openxmlformats.org/officeDocument/2006/relationships/image" Target="../media/image41.png"/><Relationship Id="rId10" Type="http://schemas.openxmlformats.org/officeDocument/2006/relationships/image" Target="../media/image67.png"/><Relationship Id="rId4" Type="http://schemas.openxmlformats.org/officeDocument/2006/relationships/image" Target="../media/image32.png"/><Relationship Id="rId9" Type="http://schemas.openxmlformats.org/officeDocument/2006/relationships/image" Target="../media/image66.png"/><Relationship Id="rId1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5.png"/><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77.png"/><Relationship Id="rId11"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86.png"/><Relationship Id="rId12" Type="http://schemas.openxmlformats.org/officeDocument/2006/relationships/image" Target="../media/image40.png"/><Relationship Id="rId17" Type="http://schemas.openxmlformats.org/officeDocument/2006/relationships/image" Target="../media/image92.png"/><Relationship Id="rId2" Type="http://schemas.openxmlformats.org/officeDocument/2006/relationships/image" Target="../media/image37.png"/><Relationship Id="rId16" Type="http://schemas.openxmlformats.org/officeDocument/2006/relationships/image" Target="../media/image91.png"/><Relationship Id="rId1" Type="http://schemas.openxmlformats.org/officeDocument/2006/relationships/slideLayout" Target="../slideLayouts/slideLayout10.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5" Type="http://schemas.openxmlformats.org/officeDocument/2006/relationships/image" Target="../media/image90.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39.png"/><Relationship Id="rId1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506" y="-69702"/>
            <a:ext cx="7772400" cy="1102519"/>
          </a:xfrm>
        </p:spPr>
        <p:txBody>
          <a:bodyPr anchor="ctr">
            <a:normAutofit/>
          </a:bodyPr>
          <a:lstStyle/>
          <a:p>
            <a:r>
              <a:rPr lang="en-US" sz="3200" b="0" dirty="0">
                <a:latin typeface="Helvetica Neue"/>
                <a:cs typeface="Helvetica Neue"/>
              </a:rPr>
              <a:t>AWS Simple Icons</a:t>
            </a:r>
            <a:br>
              <a:rPr lang="en-US" sz="4000" b="0" dirty="0">
                <a:latin typeface="Helvetica Neue"/>
                <a:cs typeface="Helvetica Neue"/>
              </a:rPr>
            </a:br>
            <a:r>
              <a:rPr lang="en-US" sz="1600" b="0" dirty="0">
                <a:solidFill>
                  <a:schemeClr val="bg1">
                    <a:lumMod val="65000"/>
                  </a:schemeClr>
                </a:solidFill>
                <a:latin typeface="Helvetica Neue"/>
                <a:cs typeface="Helvetica Neue"/>
              </a:rPr>
              <a:t>v15.9</a:t>
            </a:r>
          </a:p>
        </p:txBody>
      </p:sp>
      <p:sp>
        <p:nvSpPr>
          <p:cNvPr id="27" name="Rectangle 26"/>
          <p:cNvSpPr/>
          <p:nvPr/>
        </p:nvSpPr>
        <p:spPr>
          <a:xfrm>
            <a:off x="212378" y="4723768"/>
            <a:ext cx="3181555" cy="307777"/>
          </a:xfrm>
          <a:prstGeom prst="rect">
            <a:avLst/>
          </a:prstGeom>
        </p:spPr>
        <p:txBody>
          <a:bodyPr wrap="none">
            <a:spAutoFit/>
          </a:bodyPr>
          <a:lstStyle/>
          <a:p>
            <a:r>
              <a:rPr lang="en-US" sz="1400" dirty="0">
                <a:solidFill>
                  <a:schemeClr val="bg1">
                    <a:lumMod val="65000"/>
                  </a:schemeClr>
                </a:solidFill>
              </a:rPr>
              <a:t>AWS Simple Icons: Usage Guidelines</a:t>
            </a:r>
          </a:p>
        </p:txBody>
      </p:sp>
      <p:sp>
        <p:nvSpPr>
          <p:cNvPr id="26" name="TextBox 10"/>
          <p:cNvSpPr txBox="1">
            <a:spLocks noChangeArrowheads="1"/>
          </p:cNvSpPr>
          <p:nvPr/>
        </p:nvSpPr>
        <p:spPr bwMode="auto">
          <a:xfrm>
            <a:off x="1219621" y="990015"/>
            <a:ext cx="2891420" cy="3693318"/>
          </a:xfrm>
          <a:prstGeom prst="rect">
            <a:avLst/>
          </a:prstGeom>
          <a:noFill/>
          <a:ln w="9525">
            <a:noFill/>
            <a:miter lim="800000"/>
            <a:headEnd/>
            <a:tailEnd/>
          </a:ln>
        </p:spPr>
        <p:txBody>
          <a:bodyPr wrap="square">
            <a:spAutoFit/>
          </a:bodyPr>
          <a:lstStyle/>
          <a:p>
            <a:r>
              <a:rPr lang="en-US" sz="1100" b="1" dirty="0">
                <a:latin typeface="Helvetica Neue"/>
                <a:ea typeface="Verdana" pitchFamily="34" charset="0"/>
                <a:cs typeface="Helvetica Neue"/>
              </a:rPr>
              <a:t>Check to make sure you have the most recent set of AWS Simple Icons</a:t>
            </a:r>
          </a:p>
          <a:p>
            <a:r>
              <a:rPr lang="en-US" sz="1000" dirty="0">
                <a:solidFill>
                  <a:srgbClr val="595959"/>
                </a:solidFill>
                <a:latin typeface="Helvetica Neue"/>
                <a:ea typeface="Verdana" pitchFamily="34" charset="0"/>
                <a:cs typeface="Helvetica Neue"/>
              </a:rPr>
              <a:t>This version was last updated </a:t>
            </a:r>
            <a:r>
              <a:rPr lang="en-US" sz="1000" dirty="0">
                <a:solidFill>
                  <a:schemeClr val="accent6">
                    <a:lumMod val="75000"/>
                  </a:schemeClr>
                </a:solidFill>
                <a:latin typeface="Helvetica Neue"/>
                <a:ea typeface="Verdana" pitchFamily="34" charset="0"/>
                <a:cs typeface="Helvetica Neue"/>
              </a:rPr>
              <a:t>1/28/2014 </a:t>
            </a:r>
            <a:r>
              <a:rPr lang="en-US" sz="1000" dirty="0">
                <a:solidFill>
                  <a:srgbClr val="E46C0A"/>
                </a:solidFill>
                <a:latin typeface="Helvetica Neue"/>
                <a:ea typeface="Verdana" pitchFamily="34" charset="0"/>
                <a:cs typeface="Helvetica Neue"/>
              </a:rPr>
              <a:t>(v2.4) </a:t>
            </a:r>
            <a:r>
              <a:rPr lang="en-US" sz="1000" dirty="0">
                <a:solidFill>
                  <a:srgbClr val="595959"/>
                </a:solidFill>
                <a:latin typeface="Helvetica Neue"/>
                <a:ea typeface="Verdana" pitchFamily="34" charset="0"/>
                <a:cs typeface="Helvetica Neue"/>
              </a:rPr>
              <a:t>Find the most recent set at: </a:t>
            </a:r>
            <a:r>
              <a:rPr lang="en-US" sz="1000" dirty="0">
                <a:latin typeface="Helvetica Neue"/>
                <a:ea typeface="Verdana" pitchFamily="34" charset="0"/>
                <a:cs typeface="Helvetica Neue"/>
                <a:hlinkClick r:id="rId2"/>
              </a:rPr>
              <a:t>aws.amazon.com/architecture/icons/</a:t>
            </a:r>
            <a:endParaRPr lang="en-US" sz="1000" dirty="0">
              <a:latin typeface="Helvetica Neue"/>
              <a:ea typeface="Verdana" pitchFamily="34" charset="0"/>
              <a:cs typeface="Helvetica Neue"/>
            </a:endParaRPr>
          </a:p>
          <a:p>
            <a:endParaRPr lang="en-US" sz="1000" dirty="0">
              <a:latin typeface="Helvetica Neue"/>
              <a:ea typeface="Verdana" pitchFamily="34" charset="0"/>
              <a:cs typeface="Helvetica Neue"/>
            </a:endParaRPr>
          </a:p>
          <a:p>
            <a:endParaRPr lang="en-US" sz="1000" dirty="0">
              <a:latin typeface="Helvetica Neue"/>
              <a:ea typeface="Verdana" pitchFamily="34" charset="0"/>
              <a:cs typeface="Helvetica Neue"/>
            </a:endParaRPr>
          </a:p>
          <a:p>
            <a:endParaRPr lang="en-US" sz="1000" dirty="0">
              <a:latin typeface="Helvetica Neue"/>
              <a:ea typeface="Verdana" pitchFamily="34" charset="0"/>
              <a:cs typeface="Helvetica Neue"/>
            </a:endParaRPr>
          </a:p>
          <a:p>
            <a:endParaRPr lang="en-US" sz="1000" dirty="0">
              <a:latin typeface="Helvetica Neue"/>
              <a:ea typeface="Verdana" pitchFamily="34" charset="0"/>
              <a:cs typeface="Helvetica Neue"/>
            </a:endParaRPr>
          </a:p>
          <a:p>
            <a:r>
              <a:rPr lang="en-US" sz="1100" b="1" dirty="0">
                <a:latin typeface="Helvetica Neue"/>
                <a:ea typeface="Verdana" pitchFamily="34" charset="0"/>
                <a:cs typeface="Helvetica Neue"/>
              </a:rPr>
              <a:t>Always use icon labels</a:t>
            </a:r>
            <a:r>
              <a:rPr lang="en-US" sz="1100" dirty="0">
                <a:latin typeface="Helvetica Neue"/>
                <a:ea typeface="Verdana" pitchFamily="34" charset="0"/>
                <a:cs typeface="Helvetica Neue"/>
              </a:rPr>
              <a:t> </a:t>
            </a:r>
          </a:p>
          <a:p>
            <a:r>
              <a:rPr lang="en-US" sz="1000" dirty="0">
                <a:solidFill>
                  <a:schemeClr val="tx1">
                    <a:lumMod val="65000"/>
                    <a:lumOff val="35000"/>
                  </a:schemeClr>
                </a:solidFill>
                <a:latin typeface="Helvetica Neue"/>
                <a:ea typeface="Verdana" pitchFamily="34" charset="0"/>
                <a:cs typeface="Helvetica Neue"/>
              </a:rPr>
              <a:t>Be sure to always include a label below the icon or on the group in Arial. The only exception is in complex diagrams; you have the option to create a key.</a:t>
            </a:r>
          </a:p>
          <a:p>
            <a:r>
              <a:rPr lang="en-US" sz="1000" dirty="0">
                <a:latin typeface="Helvetica Neue"/>
                <a:ea typeface="Verdana" pitchFamily="34" charset="0"/>
                <a:cs typeface="Helvetica Neue"/>
              </a:rPr>
              <a:t> </a:t>
            </a:r>
          </a:p>
          <a:p>
            <a:endParaRPr lang="en-US" sz="1000" dirty="0">
              <a:latin typeface="Helvetica Neue"/>
              <a:ea typeface="Verdana" pitchFamily="34" charset="0"/>
              <a:cs typeface="Helvetica Neue"/>
            </a:endParaRPr>
          </a:p>
          <a:p>
            <a:endParaRPr lang="en-US" sz="1000" dirty="0">
              <a:latin typeface="Helvetica Neue"/>
              <a:ea typeface="Verdana" pitchFamily="34" charset="0"/>
              <a:cs typeface="Helvetica Neue"/>
            </a:endParaRPr>
          </a:p>
          <a:p>
            <a:endParaRPr lang="en-US" sz="1000" dirty="0">
              <a:latin typeface="Helvetica Neue"/>
              <a:ea typeface="Verdana" pitchFamily="34" charset="0"/>
              <a:cs typeface="Helvetica Neue"/>
            </a:endParaRPr>
          </a:p>
          <a:p>
            <a:r>
              <a:rPr lang="en-US" sz="1100" b="1" dirty="0">
                <a:latin typeface="Helvetica Neue"/>
                <a:ea typeface="Verdana" pitchFamily="34" charset="0"/>
                <a:cs typeface="Helvetica Neue"/>
              </a:rPr>
              <a:t>Non-AWS technology</a:t>
            </a:r>
            <a:r>
              <a:rPr lang="en-US" sz="1100" dirty="0">
                <a:latin typeface="Helvetica Neue"/>
                <a:ea typeface="Verdana" pitchFamily="34" charset="0"/>
                <a:cs typeface="Helvetica Neue"/>
              </a:rPr>
              <a:t> </a:t>
            </a:r>
            <a:r>
              <a:rPr lang="en-US" sz="1000" dirty="0">
                <a:latin typeface="Helvetica Neue"/>
                <a:ea typeface="Verdana" pitchFamily="34" charset="0"/>
                <a:cs typeface="Helvetica Neue"/>
              </a:rPr>
              <a:t> </a:t>
            </a:r>
          </a:p>
          <a:p>
            <a:r>
              <a:rPr lang="en-US" sz="1000" dirty="0">
                <a:solidFill>
                  <a:schemeClr val="tx1">
                    <a:lumMod val="65000"/>
                    <a:lumOff val="35000"/>
                  </a:schemeClr>
                </a:solidFill>
                <a:latin typeface="Helvetica Neue"/>
                <a:ea typeface="Verdana" pitchFamily="34" charset="0"/>
                <a:cs typeface="Helvetica Neue"/>
              </a:rPr>
              <a:t>Any server or other non-AWS technology in an architecture diagram should be represented with they grey server (see Slide 8). </a:t>
            </a:r>
          </a:p>
          <a:p>
            <a:endParaRPr lang="en-US" sz="1000" dirty="0">
              <a:latin typeface="Helvetica Neue"/>
              <a:ea typeface="Verdana" pitchFamily="34" charset="0"/>
              <a:cs typeface="Helvetica Neue"/>
            </a:endParaRPr>
          </a:p>
        </p:txBody>
      </p:sp>
      <p:sp>
        <p:nvSpPr>
          <p:cNvPr id="28" name="Rectangle 27"/>
          <p:cNvSpPr/>
          <p:nvPr/>
        </p:nvSpPr>
        <p:spPr>
          <a:xfrm>
            <a:off x="5748771" y="990015"/>
            <a:ext cx="3046202" cy="2893100"/>
          </a:xfrm>
          <a:prstGeom prst="rect">
            <a:avLst/>
          </a:prstGeom>
        </p:spPr>
        <p:txBody>
          <a:bodyPr wrap="square">
            <a:spAutoFit/>
          </a:bodyPr>
          <a:lstStyle/>
          <a:p>
            <a:r>
              <a:rPr lang="en-US" sz="1100" b="1" dirty="0">
                <a:latin typeface="Helvetica Neue"/>
                <a:ea typeface="Verdana" pitchFamily="34" charset="0"/>
                <a:cs typeface="Helvetica Neue"/>
              </a:rPr>
              <a:t>Creating diagrams</a:t>
            </a:r>
          </a:p>
          <a:p>
            <a:r>
              <a:rPr lang="en-US" sz="1000" dirty="0">
                <a:solidFill>
                  <a:schemeClr val="tx1">
                    <a:lumMod val="65000"/>
                    <a:lumOff val="35000"/>
                  </a:schemeClr>
                </a:solidFill>
                <a:latin typeface="Helvetica Neue"/>
                <a:ea typeface="Verdana" pitchFamily="34" charset="0"/>
                <a:cs typeface="Helvetica Neue"/>
              </a:rPr>
              <a:t>Try to use direct lines (rather than ‘criss-cross’), use adequate whitespace, and remember to label all icons.</a:t>
            </a:r>
          </a:p>
          <a:p>
            <a:endParaRPr lang="en-US" sz="1000" b="1" dirty="0">
              <a:latin typeface="Helvetica Neue"/>
              <a:ea typeface="Verdana" pitchFamily="34" charset="0"/>
              <a:cs typeface="Helvetica Neue"/>
            </a:endParaRPr>
          </a:p>
          <a:p>
            <a:endParaRPr lang="en-US" sz="1000" b="1" dirty="0">
              <a:latin typeface="Helvetica Neue"/>
              <a:ea typeface="Verdana" pitchFamily="34" charset="0"/>
              <a:cs typeface="Helvetica Neue"/>
            </a:endParaRPr>
          </a:p>
          <a:p>
            <a:endParaRPr lang="en-US" sz="1000" b="1" dirty="0">
              <a:latin typeface="Helvetica Neue"/>
              <a:ea typeface="Verdana" pitchFamily="34" charset="0"/>
              <a:cs typeface="Helvetica Neue"/>
            </a:endParaRPr>
          </a:p>
          <a:p>
            <a:endParaRPr lang="en-US" sz="1000" b="1" dirty="0">
              <a:latin typeface="Helvetica Neue"/>
              <a:ea typeface="Verdana" pitchFamily="34" charset="0"/>
              <a:cs typeface="Helvetica Neue"/>
            </a:endParaRPr>
          </a:p>
          <a:p>
            <a:endParaRPr lang="en-US" sz="1000" b="1" dirty="0">
              <a:latin typeface="Helvetica Neue"/>
              <a:ea typeface="Verdana" pitchFamily="34" charset="0"/>
              <a:cs typeface="Helvetica Neue"/>
            </a:endParaRPr>
          </a:p>
          <a:p>
            <a:r>
              <a:rPr lang="en-US" sz="1100" b="1" dirty="0">
                <a:latin typeface="Helvetica Neue"/>
                <a:ea typeface="Verdana" pitchFamily="34" charset="0"/>
                <a:cs typeface="Helvetica Neue"/>
              </a:rPr>
              <a:t>Product icons </a:t>
            </a:r>
            <a:endParaRPr lang="en-US" sz="1100" dirty="0">
              <a:latin typeface="Helvetica Neue"/>
              <a:ea typeface="Verdana" pitchFamily="34" charset="0"/>
              <a:cs typeface="Helvetica Neue"/>
            </a:endParaRPr>
          </a:p>
          <a:p>
            <a:r>
              <a:rPr lang="en-US" sz="1000" dirty="0">
                <a:solidFill>
                  <a:schemeClr val="tx1">
                    <a:lumMod val="65000"/>
                    <a:lumOff val="35000"/>
                  </a:schemeClr>
                </a:solidFill>
                <a:latin typeface="Helvetica Neue"/>
                <a:ea typeface="Verdana" pitchFamily="34" charset="0"/>
                <a:cs typeface="Helvetica Neue"/>
              </a:rPr>
              <a:t>The first icon in most service sets is a product icon. These are often also referred to as Console icons. These should be used to represent the service on a more general level when you will not be going into as much depth.</a:t>
            </a:r>
            <a:endParaRPr lang="en-US" sz="1000" b="1" dirty="0">
              <a:solidFill>
                <a:schemeClr val="tx1">
                  <a:lumMod val="65000"/>
                  <a:lumOff val="35000"/>
                </a:schemeClr>
              </a:solidFill>
              <a:latin typeface="Helvetica Neue"/>
              <a:ea typeface="Verdana" pitchFamily="34" charset="0"/>
              <a:cs typeface="Helvetica Neue"/>
            </a:endParaRPr>
          </a:p>
          <a:p>
            <a:endParaRPr lang="en-US" sz="1000" b="1" dirty="0">
              <a:latin typeface="Helvetica Neue"/>
              <a:ea typeface="Verdana" pitchFamily="34" charset="0"/>
              <a:cs typeface="Helvetica Neue"/>
            </a:endParaRPr>
          </a:p>
          <a:p>
            <a:r>
              <a:rPr lang="en-US" sz="1000" dirty="0">
                <a:latin typeface="Helvetica Neue"/>
                <a:ea typeface="Verdana" pitchFamily="34" charset="0"/>
                <a:cs typeface="Helvetica Neue"/>
              </a:rPr>
              <a:t> </a:t>
            </a:r>
          </a:p>
          <a:p>
            <a:endParaRPr lang="en-US" sz="1000" dirty="0">
              <a:latin typeface="Helvetica Neue"/>
              <a:ea typeface="Verdana" pitchFamily="34" charset="0"/>
              <a:cs typeface="Helvetica Neue"/>
            </a:endParaRPr>
          </a:p>
        </p:txBody>
      </p:sp>
      <p:pic>
        <p:nvPicPr>
          <p:cNvPr id="2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9655" y="796588"/>
            <a:ext cx="1012079" cy="12061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 name="Picture 29"/>
          <p:cNvPicPr>
            <a:picLocks noChangeAspect="1"/>
          </p:cNvPicPr>
          <p:nvPr/>
        </p:nvPicPr>
        <p:blipFill>
          <a:blip r:embed="rId4"/>
          <a:stretch>
            <a:fillRect/>
          </a:stretch>
        </p:blipFill>
        <p:spPr>
          <a:xfrm>
            <a:off x="375098" y="2320901"/>
            <a:ext cx="622300" cy="711200"/>
          </a:xfrm>
          <a:prstGeom prst="rect">
            <a:avLst/>
          </a:prstGeom>
        </p:spPr>
      </p:pic>
      <p:pic>
        <p:nvPicPr>
          <p:cNvPr id="31" name="Picture 30"/>
          <p:cNvPicPr>
            <a:picLocks noChangeAspect="1"/>
          </p:cNvPicPr>
          <p:nvPr/>
        </p:nvPicPr>
        <p:blipFill>
          <a:blip r:embed="rId5"/>
          <a:stretch>
            <a:fillRect/>
          </a:stretch>
        </p:blipFill>
        <p:spPr>
          <a:xfrm>
            <a:off x="534244" y="3671463"/>
            <a:ext cx="397614" cy="543083"/>
          </a:xfrm>
          <a:prstGeom prst="rect">
            <a:avLst/>
          </a:prstGeom>
        </p:spPr>
      </p:pic>
      <p:sp>
        <p:nvSpPr>
          <p:cNvPr id="32" name="TextBox 31"/>
          <p:cNvSpPr txBox="1"/>
          <p:nvPr/>
        </p:nvSpPr>
        <p:spPr>
          <a:xfrm>
            <a:off x="261733" y="4225892"/>
            <a:ext cx="914556" cy="400110"/>
          </a:xfrm>
          <a:prstGeom prst="rect">
            <a:avLst/>
          </a:prstGeom>
          <a:noFill/>
        </p:spPr>
        <p:txBody>
          <a:bodyPr wrap="square" rtlCol="0">
            <a:spAutoFit/>
          </a:bodyPr>
          <a:lstStyle/>
          <a:p>
            <a:pPr algn="ctr"/>
            <a:r>
              <a:rPr lang="en-US" sz="1000" dirty="0">
                <a:latin typeface="Arial"/>
                <a:cs typeface="Arial"/>
              </a:rPr>
              <a:t>traditional server</a:t>
            </a:r>
          </a:p>
        </p:txBody>
      </p:sp>
      <p:pic>
        <p:nvPicPr>
          <p:cNvPr id="33" name="Picture 32"/>
          <p:cNvPicPr>
            <a:picLocks noChangeAspect="1"/>
          </p:cNvPicPr>
          <p:nvPr/>
        </p:nvPicPr>
        <p:blipFill>
          <a:blip r:embed="rId6"/>
          <a:stretch>
            <a:fillRect/>
          </a:stretch>
        </p:blipFill>
        <p:spPr>
          <a:xfrm>
            <a:off x="4730740" y="2340334"/>
            <a:ext cx="609600" cy="723900"/>
          </a:xfrm>
          <a:prstGeom prst="rect">
            <a:avLst/>
          </a:prstGeom>
        </p:spPr>
      </p:pic>
      <p:sp>
        <p:nvSpPr>
          <p:cNvPr id="34" name="TextBox 33"/>
          <p:cNvSpPr txBox="1"/>
          <p:nvPr/>
        </p:nvSpPr>
        <p:spPr>
          <a:xfrm>
            <a:off x="4528804" y="3065310"/>
            <a:ext cx="998785" cy="246221"/>
          </a:xfrm>
          <a:prstGeom prst="rect">
            <a:avLst/>
          </a:prstGeom>
          <a:noFill/>
        </p:spPr>
        <p:txBody>
          <a:bodyPr wrap="square" rtlCol="0">
            <a:spAutoFit/>
          </a:bodyPr>
          <a:lstStyle/>
          <a:p>
            <a:pPr algn="ctr"/>
            <a:r>
              <a:rPr lang="en-US" sz="1000" dirty="0">
                <a:latin typeface="Arial"/>
                <a:cs typeface="Arial"/>
              </a:rPr>
              <a:t>Amazon EC2</a:t>
            </a:r>
          </a:p>
        </p:txBody>
      </p:sp>
      <p:grpSp>
        <p:nvGrpSpPr>
          <p:cNvPr id="35" name="Group 34"/>
          <p:cNvGrpSpPr/>
          <p:nvPr/>
        </p:nvGrpSpPr>
        <p:grpSpPr>
          <a:xfrm>
            <a:off x="521175" y="1151801"/>
            <a:ext cx="532619" cy="549534"/>
            <a:chOff x="529759" y="2679701"/>
            <a:chExt cx="532619" cy="549534"/>
          </a:xfrm>
        </p:grpSpPr>
        <p:pic>
          <p:nvPicPr>
            <p:cNvPr id="36" name="Picture 35"/>
            <p:cNvPicPr>
              <a:picLocks noChangeAspect="1"/>
            </p:cNvPicPr>
            <p:nvPr/>
          </p:nvPicPr>
          <p:blipFill>
            <a:blip r:embed="rId7"/>
            <a:stretch>
              <a:fillRect/>
            </a:stretch>
          </p:blipFill>
          <p:spPr>
            <a:xfrm>
              <a:off x="566180" y="2721235"/>
              <a:ext cx="457200" cy="508000"/>
            </a:xfrm>
            <a:prstGeom prst="rect">
              <a:avLst/>
            </a:prstGeom>
          </p:spPr>
        </p:pic>
        <p:sp>
          <p:nvSpPr>
            <p:cNvPr id="37" name="TextBox 36"/>
            <p:cNvSpPr txBox="1"/>
            <p:nvPr/>
          </p:nvSpPr>
          <p:spPr>
            <a:xfrm>
              <a:off x="544509" y="2847751"/>
              <a:ext cx="504370" cy="369332"/>
            </a:xfrm>
            <a:prstGeom prst="rect">
              <a:avLst/>
            </a:prstGeom>
            <a:noFill/>
          </p:spPr>
          <p:txBody>
            <a:bodyPr wrap="square" rtlCol="0">
              <a:spAutoFit/>
            </a:bodyPr>
            <a:lstStyle/>
            <a:p>
              <a:pPr algn="ctr"/>
              <a:r>
                <a:rPr lang="en-US" dirty="0"/>
                <a:t>18</a:t>
              </a:r>
            </a:p>
          </p:txBody>
        </p:sp>
        <p:sp>
          <p:nvSpPr>
            <p:cNvPr id="38" name="TextBox 37"/>
            <p:cNvSpPr txBox="1"/>
            <p:nvPr/>
          </p:nvSpPr>
          <p:spPr>
            <a:xfrm>
              <a:off x="529759" y="2679701"/>
              <a:ext cx="532619" cy="230832"/>
            </a:xfrm>
            <a:prstGeom prst="rect">
              <a:avLst/>
            </a:prstGeom>
            <a:noFill/>
          </p:spPr>
          <p:txBody>
            <a:bodyPr wrap="square" rtlCol="0">
              <a:spAutoFit/>
            </a:bodyPr>
            <a:lstStyle/>
            <a:p>
              <a:pPr algn="ctr"/>
              <a:r>
                <a:rPr lang="en-US" sz="900" b="1" dirty="0">
                  <a:solidFill>
                    <a:schemeClr val="bg1"/>
                  </a:solidFill>
                </a:rPr>
                <a:t>May</a:t>
              </a:r>
            </a:p>
          </p:txBody>
        </p:sp>
      </p:grpSp>
      <p:sp>
        <p:nvSpPr>
          <p:cNvPr id="51" name="TextBox 50"/>
          <p:cNvSpPr txBox="1"/>
          <p:nvPr/>
        </p:nvSpPr>
        <p:spPr>
          <a:xfrm>
            <a:off x="471567" y="3081495"/>
            <a:ext cx="470978" cy="154602"/>
          </a:xfrm>
          <a:prstGeom prst="rect">
            <a:avLst/>
          </a:prstGeom>
          <a:noFill/>
        </p:spPr>
        <p:txBody>
          <a:bodyPr wrap="square" lIns="0" tIns="0" rIns="0" bIns="0" rtlCol="0">
            <a:spAutoFit/>
          </a:bodyPr>
          <a:lstStyle/>
          <a:p>
            <a:pPr algn="ctr"/>
            <a:r>
              <a:rPr lang="en-US" sz="1000" dirty="0"/>
              <a:t>cluster</a:t>
            </a:r>
          </a:p>
        </p:txBody>
      </p:sp>
    </p:spTree>
    <p:extLst>
      <p:ext uri="{BB962C8B-B14F-4D97-AF65-F5344CB8AC3E}">
        <p14:creationId xmlns:p14="http://schemas.microsoft.com/office/powerpoint/2010/main" val="3304741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
        <p:nvSpPr>
          <p:cNvPr id="4" name="TextBox 3"/>
          <p:cNvSpPr txBox="1"/>
          <p:nvPr/>
        </p:nvSpPr>
        <p:spPr>
          <a:xfrm>
            <a:off x="2293925" y="822171"/>
            <a:ext cx="1214494" cy="155448"/>
          </a:xfrm>
          <a:prstGeom prst="rect">
            <a:avLst/>
          </a:prstGeom>
          <a:noFill/>
        </p:spPr>
        <p:txBody>
          <a:bodyPr wrap="square" lIns="0" tIns="0" rIns="0" bIns="0" rtlCol="0" anchor="t">
            <a:noAutofit/>
          </a:bodyPr>
          <a:lstStyle/>
          <a:p>
            <a:pPr algn="ctr"/>
            <a:r>
              <a:rPr lang="en-US" sz="1000" b="1" dirty="0"/>
              <a:t>CodeDeploy</a:t>
            </a:r>
            <a:endParaRPr lang="en-US" b="1" dirty="0"/>
          </a:p>
        </p:txBody>
      </p:sp>
      <p:sp>
        <p:nvSpPr>
          <p:cNvPr id="5" name="TextBox 4"/>
          <p:cNvSpPr txBox="1"/>
          <p:nvPr/>
        </p:nvSpPr>
        <p:spPr>
          <a:xfrm>
            <a:off x="4337146" y="822171"/>
            <a:ext cx="1104644" cy="155448"/>
          </a:xfrm>
          <a:prstGeom prst="rect">
            <a:avLst/>
          </a:prstGeom>
          <a:noFill/>
        </p:spPr>
        <p:txBody>
          <a:bodyPr wrap="square" lIns="0" tIns="0" rIns="0" bIns="0" rtlCol="0" anchor="t">
            <a:noAutofit/>
          </a:bodyPr>
          <a:lstStyle/>
          <a:p>
            <a:pPr algn="ctr"/>
            <a:r>
              <a:rPr lang="en-US" sz="1000" b="1" dirty="0"/>
              <a:t>CodePipeline</a:t>
            </a:r>
            <a:endParaRPr lang="en-US" b="1" dirty="0"/>
          </a:p>
        </p:txBody>
      </p:sp>
      <p:sp>
        <p:nvSpPr>
          <p:cNvPr id="7" name="TextBox 6"/>
          <p:cNvSpPr txBox="1"/>
          <p:nvPr/>
        </p:nvSpPr>
        <p:spPr>
          <a:xfrm>
            <a:off x="136103" y="822357"/>
            <a:ext cx="1176650" cy="155262"/>
          </a:xfrm>
          <a:prstGeom prst="rect">
            <a:avLst/>
          </a:prstGeom>
          <a:noFill/>
        </p:spPr>
        <p:txBody>
          <a:bodyPr wrap="square" lIns="0" tIns="0" rIns="0" bIns="0" rtlCol="0" anchor="t">
            <a:noAutofit/>
          </a:bodyPr>
          <a:lstStyle/>
          <a:p>
            <a:pPr algn="ctr"/>
            <a:r>
              <a:rPr lang="en-US" sz="1000" b="1" dirty="0"/>
              <a:t>CodeCommit</a:t>
            </a:r>
            <a:endParaRPr lang="en-US"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175" y="1061450"/>
            <a:ext cx="528779" cy="636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8782" y="1052615"/>
            <a:ext cx="544780" cy="653737"/>
          </a:xfrm>
          <a:prstGeom prst="rect">
            <a:avLst/>
          </a:prstGeom>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809" y="1057974"/>
            <a:ext cx="537318" cy="643019"/>
          </a:xfrm>
          <a:prstGeom prst="rect">
            <a:avLst/>
          </a:prstGeom>
        </p:spPr>
      </p:pic>
      <p:cxnSp>
        <p:nvCxnSpPr>
          <p:cNvPr id="90" name="Straight Connector 89"/>
          <p:cNvCxnSpPr/>
          <p:nvPr/>
        </p:nvCxnSpPr>
        <p:spPr>
          <a:xfrm>
            <a:off x="364494" y="1806584"/>
            <a:ext cx="1496604"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374003" y="1806584"/>
            <a:ext cx="1499616"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351802" y="1806584"/>
            <a:ext cx="1499616"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246762"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173309"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7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Tools</a:t>
            </a:r>
          </a:p>
        </p:txBody>
      </p:sp>
    </p:spTree>
    <p:extLst>
      <p:ext uri="{BB962C8B-B14F-4D97-AF65-F5344CB8AC3E}">
        <p14:creationId xmlns:p14="http://schemas.microsoft.com/office/powerpoint/2010/main" val="4248209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Tools</a:t>
            </a:r>
          </a:p>
        </p:txBody>
      </p:sp>
      <p:sp>
        <p:nvSpPr>
          <p:cNvPr id="4" name="TextBox 3"/>
          <p:cNvSpPr txBox="1"/>
          <p:nvPr/>
        </p:nvSpPr>
        <p:spPr>
          <a:xfrm>
            <a:off x="1623967" y="822171"/>
            <a:ext cx="1214494" cy="155448"/>
          </a:xfrm>
          <a:prstGeom prst="rect">
            <a:avLst/>
          </a:prstGeom>
          <a:noFill/>
        </p:spPr>
        <p:txBody>
          <a:bodyPr wrap="square" lIns="0" tIns="0" rIns="0" bIns="0" rtlCol="0" anchor="t">
            <a:noAutofit/>
          </a:bodyPr>
          <a:lstStyle/>
          <a:p>
            <a:pPr algn="ctr"/>
            <a:r>
              <a:rPr lang="en-US" sz="1000" b="1" dirty="0"/>
              <a:t>CloudFormation</a:t>
            </a:r>
            <a:endParaRPr lang="en-US" b="1" dirty="0"/>
          </a:p>
        </p:txBody>
      </p:sp>
      <p:sp>
        <p:nvSpPr>
          <p:cNvPr id="5" name="TextBox 4"/>
          <p:cNvSpPr txBox="1"/>
          <p:nvPr/>
        </p:nvSpPr>
        <p:spPr>
          <a:xfrm>
            <a:off x="3059566" y="809371"/>
            <a:ext cx="1215394" cy="181048"/>
          </a:xfrm>
          <a:prstGeom prst="rect">
            <a:avLst/>
          </a:prstGeom>
          <a:noFill/>
        </p:spPr>
        <p:txBody>
          <a:bodyPr wrap="square" lIns="0" tIns="0" rIns="0" bIns="0" rtlCol="0" anchor="t">
            <a:noAutofit/>
          </a:bodyPr>
          <a:lstStyle/>
          <a:p>
            <a:pPr algn="ctr"/>
            <a:r>
              <a:rPr lang="en-US" sz="1000" b="1" dirty="0"/>
              <a:t>CloudTrail</a:t>
            </a:r>
            <a:endParaRPr lang="en-US" b="1" dirty="0"/>
          </a:p>
        </p:txBody>
      </p:sp>
      <p:sp>
        <p:nvSpPr>
          <p:cNvPr id="7" name="TextBox 6"/>
          <p:cNvSpPr txBox="1"/>
          <p:nvPr/>
        </p:nvSpPr>
        <p:spPr>
          <a:xfrm>
            <a:off x="141931" y="822357"/>
            <a:ext cx="1164994" cy="155262"/>
          </a:xfrm>
          <a:prstGeom prst="rect">
            <a:avLst/>
          </a:prstGeom>
          <a:noFill/>
        </p:spPr>
        <p:txBody>
          <a:bodyPr wrap="square" lIns="0" tIns="0" rIns="0" bIns="0" rtlCol="0" anchor="t">
            <a:noAutofit/>
          </a:bodyPr>
          <a:lstStyle/>
          <a:p>
            <a:pPr algn="ctr"/>
            <a:r>
              <a:rPr lang="en-US" sz="1000" b="1" dirty="0"/>
              <a:t>CloudWatch</a:t>
            </a:r>
            <a:endParaRPr lang="en-US"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36" y="1081327"/>
            <a:ext cx="530057" cy="59631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607" y="1061954"/>
            <a:ext cx="529215" cy="635058"/>
          </a:xfrm>
          <a:prstGeom prst="rect">
            <a:avLst/>
          </a:prstGeom>
        </p:spPr>
      </p:pic>
      <p:sp>
        <p:nvSpPr>
          <p:cNvPr id="68" name="TextBox 67"/>
          <p:cNvSpPr txBox="1"/>
          <p:nvPr/>
        </p:nvSpPr>
        <p:spPr>
          <a:xfrm>
            <a:off x="402537" y="1873259"/>
            <a:ext cx="643781" cy="155632"/>
          </a:xfrm>
          <a:prstGeom prst="rect">
            <a:avLst/>
          </a:prstGeom>
          <a:noFill/>
        </p:spPr>
        <p:txBody>
          <a:bodyPr wrap="square" lIns="0" tIns="0" rIns="0" bIns="0" rtlCol="0" anchor="t">
            <a:noAutofit/>
          </a:bodyPr>
          <a:lstStyle/>
          <a:p>
            <a:pPr algn="ctr"/>
            <a:r>
              <a:rPr lang="en-US" sz="800" b="1" dirty="0"/>
              <a:t>Cluster</a:t>
            </a:r>
            <a:endParaRPr lang="en-US" sz="1400" b="1"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65" y="2186552"/>
            <a:ext cx="470198" cy="564237"/>
          </a:xfrm>
          <a:prstGeom prst="rect">
            <a:avLst/>
          </a:prstGeom>
        </p:spPr>
      </p:pic>
      <p:pic>
        <p:nvPicPr>
          <p:cNvPr id="84" name="Picture 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8604" y="1057093"/>
            <a:ext cx="537317" cy="644780"/>
          </a:xfrm>
          <a:prstGeom prst="rect">
            <a:avLst/>
          </a:prstGeom>
        </p:spPr>
      </p:pic>
      <p:cxnSp>
        <p:nvCxnSpPr>
          <p:cNvPr id="90" name="Straight Connector 89"/>
          <p:cNvCxnSpPr/>
          <p:nvPr/>
        </p:nvCxnSpPr>
        <p:spPr>
          <a:xfrm>
            <a:off x="364494" y="1806584"/>
            <a:ext cx="105156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1704045"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129597"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1576804"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2951104"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443234" y="822171"/>
            <a:ext cx="1214494" cy="155448"/>
          </a:xfrm>
          <a:prstGeom prst="rect">
            <a:avLst/>
          </a:prstGeom>
          <a:noFill/>
        </p:spPr>
        <p:txBody>
          <a:bodyPr wrap="square" lIns="0" tIns="0" rIns="0" bIns="0" rtlCol="0" anchor="t">
            <a:noAutofit/>
          </a:bodyPr>
          <a:lstStyle/>
          <a:p>
            <a:pPr algn="ctr"/>
            <a:r>
              <a:rPr lang="en-US" sz="1000" b="1" dirty="0"/>
              <a:t>Config</a:t>
            </a:r>
            <a:endParaRPr lang="en-US" b="1" dirty="0"/>
          </a:p>
        </p:txBody>
      </p: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8833" y="1053508"/>
            <a:ext cx="543292" cy="651950"/>
          </a:xfrm>
          <a:prstGeom prst="rect">
            <a:avLst/>
          </a:prstGeom>
        </p:spPr>
      </p:pic>
      <p:cxnSp>
        <p:nvCxnSpPr>
          <p:cNvPr id="32" name="Straight Connector 31"/>
          <p:cNvCxnSpPr/>
          <p:nvPr/>
        </p:nvCxnSpPr>
        <p:spPr>
          <a:xfrm>
            <a:off x="4510722"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333479" y="822171"/>
            <a:ext cx="0" cy="104500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033300" y="1877752"/>
            <a:ext cx="1214494" cy="155448"/>
          </a:xfrm>
          <a:prstGeom prst="rect">
            <a:avLst/>
          </a:prstGeom>
          <a:noFill/>
        </p:spPr>
        <p:txBody>
          <a:bodyPr wrap="square" lIns="0" tIns="0" rIns="0" bIns="0" rtlCol="0" anchor="t">
            <a:noAutofit/>
          </a:bodyPr>
          <a:lstStyle/>
          <a:p>
            <a:pPr algn="ctr"/>
            <a:r>
              <a:rPr lang="en-US" sz="1000" b="1" dirty="0"/>
              <a:t>OpsWorks</a:t>
            </a:r>
            <a:endParaRPr lang="en-US" b="1" dirty="0"/>
          </a:p>
        </p:txBody>
      </p: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8899" y="2109089"/>
            <a:ext cx="543292" cy="651950"/>
          </a:xfrm>
          <a:prstGeom prst="rect">
            <a:avLst/>
          </a:prstGeom>
        </p:spPr>
      </p:pic>
      <p:cxnSp>
        <p:nvCxnSpPr>
          <p:cNvPr id="37" name="Straight Connector 36"/>
          <p:cNvCxnSpPr/>
          <p:nvPr/>
        </p:nvCxnSpPr>
        <p:spPr>
          <a:xfrm>
            <a:off x="5768729" y="822170"/>
            <a:ext cx="0" cy="1042416"/>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939627" y="1873259"/>
            <a:ext cx="643781" cy="155632"/>
          </a:xfrm>
          <a:prstGeom prst="rect">
            <a:avLst/>
          </a:prstGeom>
          <a:noFill/>
        </p:spPr>
        <p:txBody>
          <a:bodyPr wrap="square" lIns="0" tIns="0" rIns="0" bIns="0" rtlCol="0" anchor="t">
            <a:noAutofit/>
          </a:bodyPr>
          <a:lstStyle/>
          <a:p>
            <a:pPr algn="ctr"/>
            <a:r>
              <a:rPr lang="en-US" sz="800" b="1" dirty="0"/>
              <a:t>Template</a:t>
            </a:r>
            <a:endParaRPr lang="en-US" sz="1400" b="1" dirty="0"/>
          </a:p>
        </p:txBody>
      </p:sp>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6697" y="2196280"/>
            <a:ext cx="469639" cy="544781"/>
          </a:xfrm>
          <a:prstGeom prst="rect">
            <a:avLst/>
          </a:prstGeom>
        </p:spPr>
      </p:pic>
      <p:cxnSp>
        <p:nvCxnSpPr>
          <p:cNvPr id="44" name="Straight Connector 43"/>
          <p:cNvCxnSpPr/>
          <p:nvPr/>
        </p:nvCxnSpPr>
        <p:spPr>
          <a:xfrm>
            <a:off x="3132190" y="2872738"/>
            <a:ext cx="5713046"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292140" y="2919498"/>
            <a:ext cx="643781" cy="155632"/>
          </a:xfrm>
          <a:prstGeom prst="rect">
            <a:avLst/>
          </a:prstGeom>
          <a:noFill/>
        </p:spPr>
        <p:txBody>
          <a:bodyPr wrap="square" lIns="0" tIns="0" rIns="0" bIns="0" rtlCol="0" anchor="t">
            <a:noAutofit/>
          </a:bodyPr>
          <a:lstStyle/>
          <a:p>
            <a:pPr algn="ctr"/>
            <a:r>
              <a:rPr lang="en-US" sz="800" b="1" dirty="0"/>
              <a:t>Stack</a:t>
            </a:r>
            <a:endParaRPr lang="en-US" sz="1400" b="1" dirty="0"/>
          </a:p>
        </p:txBody>
      </p:sp>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0299" y="3141824"/>
            <a:ext cx="533738" cy="548772"/>
          </a:xfrm>
          <a:prstGeom prst="rect">
            <a:avLst/>
          </a:prstGeom>
        </p:spPr>
      </p:pic>
      <p:sp>
        <p:nvSpPr>
          <p:cNvPr id="49" name="TextBox 48"/>
          <p:cNvSpPr txBox="1"/>
          <p:nvPr/>
        </p:nvSpPr>
        <p:spPr>
          <a:xfrm>
            <a:off x="5937003" y="822171"/>
            <a:ext cx="1214494" cy="155448"/>
          </a:xfrm>
          <a:prstGeom prst="rect">
            <a:avLst/>
          </a:prstGeom>
          <a:noFill/>
        </p:spPr>
        <p:txBody>
          <a:bodyPr wrap="square" lIns="0" tIns="0" rIns="0" bIns="0" rtlCol="0" anchor="t">
            <a:noAutofit/>
          </a:bodyPr>
          <a:lstStyle/>
          <a:p>
            <a:pPr algn="ctr"/>
            <a:r>
              <a:rPr lang="en-US" sz="1000" b="1" dirty="0"/>
              <a:t>Service Catalog</a:t>
            </a:r>
            <a:endParaRPr lang="en-US" b="1" dirty="0"/>
          </a:p>
        </p:txBody>
      </p: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76323" y="1053508"/>
            <a:ext cx="535850" cy="651951"/>
          </a:xfrm>
          <a:prstGeom prst="rect">
            <a:avLst/>
          </a:prstGeom>
        </p:spPr>
      </p:pic>
      <p:cxnSp>
        <p:nvCxnSpPr>
          <p:cNvPr id="51" name="Straight Connector 50"/>
          <p:cNvCxnSpPr/>
          <p:nvPr/>
        </p:nvCxnSpPr>
        <p:spPr>
          <a:xfrm>
            <a:off x="5937003"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4391009" y="2919498"/>
            <a:ext cx="643781" cy="155632"/>
          </a:xfrm>
          <a:prstGeom prst="rect">
            <a:avLst/>
          </a:prstGeom>
          <a:noFill/>
        </p:spPr>
        <p:txBody>
          <a:bodyPr wrap="square" lIns="0" tIns="0" rIns="0" bIns="0" rtlCol="0" anchor="t">
            <a:noAutofit/>
          </a:bodyPr>
          <a:lstStyle/>
          <a:p>
            <a:pPr algn="ctr"/>
            <a:r>
              <a:rPr lang="en-US" sz="800" b="1" dirty="0"/>
              <a:t>Layers</a:t>
            </a:r>
            <a:endParaRPr lang="en-US" sz="1400" b="1" dirty="0"/>
          </a:p>
        </p:txBody>
      </p:sp>
      <p:pic>
        <p:nvPicPr>
          <p:cNvPr id="54" name="Picture 5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33817" y="3147719"/>
            <a:ext cx="544440" cy="536981"/>
          </a:xfrm>
          <a:prstGeom prst="rect">
            <a:avLst/>
          </a:prstGeom>
        </p:spPr>
      </p:pic>
      <p:sp>
        <p:nvSpPr>
          <p:cNvPr id="55" name="TextBox 54"/>
          <p:cNvSpPr txBox="1"/>
          <p:nvPr/>
        </p:nvSpPr>
        <p:spPr>
          <a:xfrm>
            <a:off x="5488481" y="2919498"/>
            <a:ext cx="643781" cy="155632"/>
          </a:xfrm>
          <a:prstGeom prst="rect">
            <a:avLst/>
          </a:prstGeom>
          <a:noFill/>
        </p:spPr>
        <p:txBody>
          <a:bodyPr wrap="square" lIns="0" tIns="0" rIns="0" bIns="0" rtlCol="0" anchor="t">
            <a:noAutofit/>
          </a:bodyPr>
          <a:lstStyle/>
          <a:p>
            <a:pPr algn="ctr"/>
            <a:r>
              <a:rPr lang="en-US" sz="800" b="1" dirty="0"/>
              <a:t>Instances</a:t>
            </a:r>
            <a:endParaRPr lang="en-US" sz="1400" b="1" dirty="0"/>
          </a:p>
        </p:txBody>
      </p:sp>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31289" y="3143990"/>
            <a:ext cx="544440" cy="544440"/>
          </a:xfrm>
          <a:prstGeom prst="rect">
            <a:avLst/>
          </a:prstGeom>
        </p:spPr>
      </p:pic>
      <p:sp>
        <p:nvSpPr>
          <p:cNvPr id="57" name="TextBox 56"/>
          <p:cNvSpPr txBox="1"/>
          <p:nvPr/>
        </p:nvSpPr>
        <p:spPr>
          <a:xfrm>
            <a:off x="6685294" y="2919498"/>
            <a:ext cx="643781" cy="155632"/>
          </a:xfrm>
          <a:prstGeom prst="rect">
            <a:avLst/>
          </a:prstGeom>
          <a:noFill/>
        </p:spPr>
        <p:txBody>
          <a:bodyPr wrap="square" lIns="0" tIns="0" rIns="0" bIns="0" rtlCol="0" anchor="t">
            <a:noAutofit/>
          </a:bodyPr>
          <a:lstStyle/>
          <a:p>
            <a:pPr algn="ctr"/>
            <a:r>
              <a:rPr lang="en-US" sz="800" b="1" dirty="0"/>
              <a:t>Apps</a:t>
            </a:r>
            <a:endParaRPr lang="en-US" sz="1400" b="1" dirty="0"/>
          </a:p>
        </p:txBody>
      </p:sp>
      <p:pic>
        <p:nvPicPr>
          <p:cNvPr id="58" name="Picture 5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8102" y="3140209"/>
            <a:ext cx="544440" cy="552001"/>
          </a:xfrm>
          <a:prstGeom prst="rect">
            <a:avLst/>
          </a:prstGeom>
        </p:spPr>
      </p:pic>
      <p:sp>
        <p:nvSpPr>
          <p:cNvPr id="59" name="TextBox 58"/>
          <p:cNvSpPr txBox="1"/>
          <p:nvPr/>
        </p:nvSpPr>
        <p:spPr>
          <a:xfrm>
            <a:off x="3292140" y="3788640"/>
            <a:ext cx="643781" cy="155632"/>
          </a:xfrm>
          <a:prstGeom prst="rect">
            <a:avLst/>
          </a:prstGeom>
          <a:noFill/>
        </p:spPr>
        <p:txBody>
          <a:bodyPr wrap="square" lIns="0" tIns="0" rIns="0" bIns="0" rtlCol="0" anchor="t">
            <a:noAutofit/>
          </a:bodyPr>
          <a:lstStyle/>
          <a:p>
            <a:pPr algn="ctr"/>
            <a:r>
              <a:rPr lang="en-US" sz="800" b="1" dirty="0"/>
              <a:t>Deployments</a:t>
            </a:r>
            <a:endParaRPr lang="en-US" sz="1400" b="1" dirty="0"/>
          </a:p>
        </p:txBody>
      </p:sp>
      <p:pic>
        <p:nvPicPr>
          <p:cNvPr id="60" name="Picture 5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34948" y="4028048"/>
            <a:ext cx="544440" cy="514607"/>
          </a:xfrm>
          <a:prstGeom prst="rect">
            <a:avLst/>
          </a:prstGeom>
        </p:spPr>
      </p:pic>
      <p:sp>
        <p:nvSpPr>
          <p:cNvPr id="61" name="TextBox 60"/>
          <p:cNvSpPr txBox="1"/>
          <p:nvPr/>
        </p:nvSpPr>
        <p:spPr>
          <a:xfrm>
            <a:off x="4391009" y="3788640"/>
            <a:ext cx="643781" cy="155632"/>
          </a:xfrm>
          <a:prstGeom prst="rect">
            <a:avLst/>
          </a:prstGeom>
          <a:noFill/>
        </p:spPr>
        <p:txBody>
          <a:bodyPr wrap="square" lIns="0" tIns="0" rIns="0" bIns="0" rtlCol="0" anchor="t">
            <a:noAutofit/>
          </a:bodyPr>
          <a:lstStyle/>
          <a:p>
            <a:pPr algn="ctr"/>
            <a:r>
              <a:rPr lang="en-US" sz="800" b="1" dirty="0"/>
              <a:t>Monitoring</a:t>
            </a:r>
            <a:endParaRPr lang="en-US" sz="1400" b="1" dirty="0"/>
          </a:p>
        </p:txBody>
      </p:sp>
      <p:pic>
        <p:nvPicPr>
          <p:cNvPr id="62" name="Picture 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33817" y="4054151"/>
            <a:ext cx="544440" cy="462401"/>
          </a:xfrm>
          <a:prstGeom prst="rect">
            <a:avLst/>
          </a:prstGeom>
        </p:spPr>
      </p:pic>
      <p:sp>
        <p:nvSpPr>
          <p:cNvPr id="63" name="TextBox 62"/>
          <p:cNvSpPr txBox="1"/>
          <p:nvPr/>
        </p:nvSpPr>
        <p:spPr>
          <a:xfrm>
            <a:off x="5488481" y="3788640"/>
            <a:ext cx="643781" cy="155632"/>
          </a:xfrm>
          <a:prstGeom prst="rect">
            <a:avLst/>
          </a:prstGeom>
          <a:noFill/>
        </p:spPr>
        <p:txBody>
          <a:bodyPr wrap="square" lIns="0" tIns="0" rIns="0" bIns="0" rtlCol="0" anchor="t">
            <a:noAutofit/>
          </a:bodyPr>
          <a:lstStyle/>
          <a:p>
            <a:pPr algn="ctr"/>
            <a:r>
              <a:rPr lang="en-US" sz="800" b="1" dirty="0"/>
              <a:t>Resources</a:t>
            </a:r>
            <a:endParaRPr lang="en-US" sz="1400" b="1" dirty="0"/>
          </a:p>
        </p:txBody>
      </p:sp>
      <p:pic>
        <p:nvPicPr>
          <p:cNvPr id="64" name="Picture 6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60573" y="4007152"/>
            <a:ext cx="485871" cy="556400"/>
          </a:xfrm>
          <a:prstGeom prst="rect">
            <a:avLst/>
          </a:prstGeom>
        </p:spPr>
      </p:pic>
      <p:sp>
        <p:nvSpPr>
          <p:cNvPr id="65" name="TextBox 64"/>
          <p:cNvSpPr txBox="1"/>
          <p:nvPr/>
        </p:nvSpPr>
        <p:spPr>
          <a:xfrm>
            <a:off x="6685294" y="3788640"/>
            <a:ext cx="643781" cy="155632"/>
          </a:xfrm>
          <a:prstGeom prst="rect">
            <a:avLst/>
          </a:prstGeom>
          <a:noFill/>
        </p:spPr>
        <p:txBody>
          <a:bodyPr wrap="square" lIns="0" tIns="0" rIns="0" bIns="0" rtlCol="0" anchor="t">
            <a:noAutofit/>
          </a:bodyPr>
          <a:lstStyle/>
          <a:p>
            <a:pPr algn="ctr"/>
            <a:r>
              <a:rPr lang="en-US" sz="800" b="1" dirty="0"/>
              <a:t>Permissions</a:t>
            </a:r>
            <a:endParaRPr lang="en-US" sz="1400" b="1" dirty="0"/>
          </a:p>
        </p:txBody>
      </p:sp>
      <p:pic>
        <p:nvPicPr>
          <p:cNvPr id="66" name="Picture 6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65223" y="4004004"/>
            <a:ext cx="470198" cy="562695"/>
          </a:xfrm>
          <a:prstGeom prst="rect">
            <a:avLst/>
          </a:prstGeom>
        </p:spPr>
      </p:pic>
      <p:sp>
        <p:nvSpPr>
          <p:cNvPr id="47" name="TextBox 46"/>
          <p:cNvSpPr txBox="1"/>
          <p:nvPr/>
        </p:nvSpPr>
        <p:spPr>
          <a:xfrm>
            <a:off x="1939627" y="2908450"/>
            <a:ext cx="643781" cy="155632"/>
          </a:xfrm>
          <a:prstGeom prst="rect">
            <a:avLst/>
          </a:prstGeom>
          <a:noFill/>
        </p:spPr>
        <p:txBody>
          <a:bodyPr wrap="square" lIns="0" tIns="0" rIns="0" bIns="0" rtlCol="0" anchor="t">
            <a:noAutofit/>
          </a:bodyPr>
          <a:lstStyle/>
          <a:p>
            <a:pPr algn="ctr"/>
            <a:r>
              <a:rPr lang="en-US" sz="800" b="1" dirty="0"/>
              <a:t>Stack</a:t>
            </a:r>
            <a:endParaRPr lang="en-US" sz="1400" b="1" dirty="0"/>
          </a:p>
        </p:txBody>
      </p:sp>
      <p:pic>
        <p:nvPicPr>
          <p:cNvPr id="48" name="Picture 4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26697" y="3246720"/>
            <a:ext cx="469639" cy="355787"/>
          </a:xfrm>
          <a:prstGeom prst="rect">
            <a:avLst/>
          </a:prstGeom>
        </p:spPr>
      </p:pic>
    </p:spTree>
    <p:extLst>
      <p:ext uri="{BB962C8B-B14F-4D97-AF65-F5344CB8AC3E}">
        <p14:creationId xmlns:p14="http://schemas.microsoft.com/office/powerpoint/2010/main" val="3518407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&amp; Identity</a:t>
            </a:r>
          </a:p>
        </p:txBody>
      </p:sp>
    </p:spTree>
    <p:extLst>
      <p:ext uri="{BB962C8B-B14F-4D97-AF65-F5344CB8AC3E}">
        <p14:creationId xmlns:p14="http://schemas.microsoft.com/office/powerpoint/2010/main" val="633807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Security &amp; Identity</a:t>
            </a:r>
          </a:p>
        </p:txBody>
      </p:sp>
      <p:sp>
        <p:nvSpPr>
          <p:cNvPr id="4" name="TextBox 3"/>
          <p:cNvSpPr txBox="1"/>
          <p:nvPr/>
        </p:nvSpPr>
        <p:spPr>
          <a:xfrm>
            <a:off x="4863358" y="822171"/>
            <a:ext cx="1214494" cy="155448"/>
          </a:xfrm>
          <a:prstGeom prst="rect">
            <a:avLst/>
          </a:prstGeom>
          <a:noFill/>
        </p:spPr>
        <p:txBody>
          <a:bodyPr wrap="square" lIns="0" tIns="0" rIns="0" bIns="0" rtlCol="0" anchor="t">
            <a:noAutofit/>
          </a:bodyPr>
          <a:lstStyle/>
          <a:p>
            <a:pPr algn="ctr"/>
            <a:r>
              <a:rPr lang="en-US" sz="1000" b="1" dirty="0"/>
              <a:t>Directory Service</a:t>
            </a:r>
            <a:endParaRPr lang="en-US" b="1" dirty="0"/>
          </a:p>
        </p:txBody>
      </p:sp>
      <p:sp>
        <p:nvSpPr>
          <p:cNvPr id="5" name="TextBox 4"/>
          <p:cNvSpPr txBox="1"/>
          <p:nvPr/>
        </p:nvSpPr>
        <p:spPr>
          <a:xfrm>
            <a:off x="6323668" y="822171"/>
            <a:ext cx="1104644" cy="155448"/>
          </a:xfrm>
          <a:prstGeom prst="rect">
            <a:avLst/>
          </a:prstGeom>
          <a:noFill/>
        </p:spPr>
        <p:txBody>
          <a:bodyPr wrap="square" lIns="0" tIns="0" rIns="0" bIns="0" rtlCol="0" anchor="t">
            <a:noAutofit/>
          </a:bodyPr>
          <a:lstStyle/>
          <a:p>
            <a:pPr algn="ctr"/>
            <a:r>
              <a:rPr lang="en-US" sz="1000" b="1" dirty="0"/>
              <a:t>Trusted Advisor</a:t>
            </a:r>
            <a:endParaRPr lang="en-US" b="1" dirty="0"/>
          </a:p>
        </p:txBody>
      </p:sp>
      <p:sp>
        <p:nvSpPr>
          <p:cNvPr id="7" name="TextBox 6"/>
          <p:cNvSpPr txBox="1"/>
          <p:nvPr/>
        </p:nvSpPr>
        <p:spPr>
          <a:xfrm>
            <a:off x="136103" y="822357"/>
            <a:ext cx="2106072" cy="155262"/>
          </a:xfrm>
          <a:prstGeom prst="rect">
            <a:avLst/>
          </a:prstGeom>
          <a:noFill/>
        </p:spPr>
        <p:txBody>
          <a:bodyPr wrap="square" lIns="0" tIns="0" rIns="0" bIns="0" rtlCol="0" anchor="t">
            <a:noAutofit/>
          </a:bodyPr>
          <a:lstStyle/>
          <a:p>
            <a:pPr algn="ctr"/>
            <a:r>
              <a:rPr lang="en-US" sz="1000" b="1" dirty="0"/>
              <a:t>Identity &amp; Access Management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13" y="1061450"/>
            <a:ext cx="335702" cy="636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215" y="1052615"/>
            <a:ext cx="544780" cy="653736"/>
          </a:xfrm>
          <a:prstGeom prst="rect">
            <a:avLst/>
          </a:prstGeom>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065" y="1057974"/>
            <a:ext cx="535849" cy="643019"/>
          </a:xfrm>
          <a:prstGeom prst="rect">
            <a:avLst/>
          </a:prstGeom>
        </p:spPr>
      </p:pic>
      <p:cxnSp>
        <p:nvCxnSpPr>
          <p:cNvPr id="90" name="Straight Connector 89"/>
          <p:cNvCxnSpPr/>
          <p:nvPr/>
        </p:nvCxnSpPr>
        <p:spPr>
          <a:xfrm>
            <a:off x="364494" y="1806584"/>
            <a:ext cx="420624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4943436" y="1806584"/>
            <a:ext cx="109728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346713" y="1806584"/>
            <a:ext cx="109728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781732"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184998" y="822171"/>
            <a:ext cx="0" cy="1115686"/>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999" y="2307713"/>
            <a:ext cx="544782" cy="321916"/>
          </a:xfrm>
          <a:prstGeom prst="rect">
            <a:avLst/>
          </a:prstGeom>
        </p:spPr>
      </p:pic>
      <p:sp>
        <p:nvSpPr>
          <p:cNvPr id="21" name="TextBox 20"/>
          <p:cNvSpPr txBox="1"/>
          <p:nvPr/>
        </p:nvSpPr>
        <p:spPr>
          <a:xfrm>
            <a:off x="402537" y="2820798"/>
            <a:ext cx="867706" cy="166031"/>
          </a:xfrm>
          <a:prstGeom prst="rect">
            <a:avLst/>
          </a:prstGeom>
          <a:noFill/>
        </p:spPr>
        <p:txBody>
          <a:bodyPr wrap="square" lIns="0" tIns="0" rIns="0" bIns="0" rtlCol="0" anchor="t">
            <a:noAutofit/>
          </a:bodyPr>
          <a:lstStyle/>
          <a:p>
            <a:pPr algn="ctr"/>
            <a:r>
              <a:rPr lang="en-US" sz="800" b="1" dirty="0"/>
              <a:t>AWS Security Token Service</a:t>
            </a:r>
            <a:endParaRPr lang="en-US" sz="1400" b="1" dirty="0"/>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999" y="3259838"/>
            <a:ext cx="544782" cy="312745"/>
          </a:xfrm>
          <a:prstGeom prst="rect">
            <a:avLst/>
          </a:prstGeom>
        </p:spPr>
      </p:pic>
      <p:sp>
        <p:nvSpPr>
          <p:cNvPr id="23" name="TextBox 22"/>
          <p:cNvSpPr txBox="1"/>
          <p:nvPr/>
        </p:nvSpPr>
        <p:spPr>
          <a:xfrm>
            <a:off x="359901" y="3779254"/>
            <a:ext cx="952980" cy="221788"/>
          </a:xfrm>
          <a:prstGeom prst="rect">
            <a:avLst/>
          </a:prstGeom>
          <a:noFill/>
        </p:spPr>
        <p:txBody>
          <a:bodyPr wrap="square" lIns="0" tIns="0" rIns="0" bIns="0" rtlCol="0" anchor="t">
            <a:noAutofit/>
          </a:bodyPr>
          <a:lstStyle/>
          <a:p>
            <a:pPr algn="ctr"/>
            <a:r>
              <a:rPr lang="en-US" sz="800" b="1" dirty="0"/>
              <a:t>Data Encryption Key Key</a:t>
            </a:r>
            <a:endParaRPr lang="en-US" sz="1400" b="1" dirty="0"/>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837" y="4058026"/>
            <a:ext cx="455105" cy="585136"/>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4048" y="2176103"/>
            <a:ext cx="444703" cy="585136"/>
          </a:xfrm>
          <a:prstGeom prst="rect">
            <a:avLst/>
          </a:prstGeom>
        </p:spPr>
      </p:pic>
      <p:sp>
        <p:nvSpPr>
          <p:cNvPr id="26" name="TextBox 25"/>
          <p:cNvSpPr txBox="1"/>
          <p:nvPr/>
        </p:nvSpPr>
        <p:spPr>
          <a:xfrm>
            <a:off x="1448735" y="2831198"/>
            <a:ext cx="749032" cy="155632"/>
          </a:xfrm>
          <a:prstGeom prst="rect">
            <a:avLst/>
          </a:prstGeom>
          <a:noFill/>
        </p:spPr>
        <p:txBody>
          <a:bodyPr wrap="square" lIns="0" tIns="0" rIns="0" bIns="0" rtlCol="0" anchor="t">
            <a:noAutofit/>
          </a:bodyPr>
          <a:lstStyle/>
          <a:p>
            <a:pPr algn="ctr"/>
            <a:r>
              <a:rPr lang="en-US" sz="800" b="1" dirty="0"/>
              <a:t>Permissions</a:t>
            </a:r>
            <a:endParaRPr lang="en-US" sz="1400" b="1" dirty="0"/>
          </a:p>
        </p:txBody>
      </p: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94540" y="3123643"/>
            <a:ext cx="423719" cy="585136"/>
          </a:xfrm>
          <a:prstGeom prst="rect">
            <a:avLst/>
          </a:prstGeom>
        </p:spPr>
      </p:pic>
      <p:sp>
        <p:nvSpPr>
          <p:cNvPr id="28" name="TextBox 27"/>
          <p:cNvSpPr txBox="1"/>
          <p:nvPr/>
        </p:nvSpPr>
        <p:spPr>
          <a:xfrm>
            <a:off x="1491372" y="3812332"/>
            <a:ext cx="643781" cy="155632"/>
          </a:xfrm>
          <a:prstGeom prst="rect">
            <a:avLst/>
          </a:prstGeom>
          <a:noFill/>
        </p:spPr>
        <p:txBody>
          <a:bodyPr wrap="square" lIns="0" tIns="0" rIns="0" bIns="0" rtlCol="0" anchor="t">
            <a:noAutofit/>
          </a:bodyPr>
          <a:lstStyle/>
          <a:p>
            <a:pPr algn="ctr"/>
            <a:r>
              <a:rPr lang="en-US" sz="800" b="1" dirty="0"/>
              <a:t>Role</a:t>
            </a:r>
            <a:endParaRPr lang="en-US" sz="1400" b="1" dirty="0"/>
          </a:p>
        </p:txBody>
      </p:sp>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4325" y="2266900"/>
            <a:ext cx="544782" cy="403542"/>
          </a:xfrm>
          <a:prstGeom prst="rect">
            <a:avLst/>
          </a:prstGeom>
        </p:spPr>
      </p:pic>
      <p:sp>
        <p:nvSpPr>
          <p:cNvPr id="31" name="TextBox 30"/>
          <p:cNvSpPr txBox="1"/>
          <p:nvPr/>
        </p:nvSpPr>
        <p:spPr>
          <a:xfrm>
            <a:off x="514500" y="1873259"/>
            <a:ext cx="643781" cy="155632"/>
          </a:xfrm>
          <a:prstGeom prst="rect">
            <a:avLst/>
          </a:prstGeom>
          <a:noFill/>
        </p:spPr>
        <p:txBody>
          <a:bodyPr wrap="square" lIns="0" tIns="0" rIns="0" bIns="0" rtlCol="0" anchor="t">
            <a:noAutofit/>
          </a:bodyPr>
          <a:lstStyle/>
          <a:p>
            <a:pPr algn="ctr"/>
            <a:r>
              <a:rPr lang="en-US" sz="800" b="1" dirty="0"/>
              <a:t>Add-On</a:t>
            </a:r>
            <a:endParaRPr lang="en-US" sz="1400" b="1" dirty="0"/>
          </a:p>
        </p:txBody>
      </p:sp>
      <p:sp>
        <p:nvSpPr>
          <p:cNvPr id="32" name="TextBox 31"/>
          <p:cNvSpPr txBox="1"/>
          <p:nvPr/>
        </p:nvSpPr>
        <p:spPr>
          <a:xfrm>
            <a:off x="1491372" y="1873259"/>
            <a:ext cx="643781" cy="155632"/>
          </a:xfrm>
          <a:prstGeom prst="rect">
            <a:avLst/>
          </a:prstGeom>
          <a:noFill/>
        </p:spPr>
        <p:txBody>
          <a:bodyPr wrap="square" lIns="0" tIns="0" rIns="0" bIns="0" rtlCol="0" anchor="t">
            <a:noAutofit/>
          </a:bodyPr>
          <a:lstStyle/>
          <a:p>
            <a:pPr algn="ctr"/>
            <a:r>
              <a:rPr lang="en-US" sz="800" b="1" dirty="0"/>
              <a:t>Encrypted Data</a:t>
            </a:r>
            <a:endParaRPr lang="en-US" sz="1400" b="1" dirty="0"/>
          </a:p>
        </p:txBody>
      </p:sp>
      <p:sp>
        <p:nvSpPr>
          <p:cNvPr id="33" name="TextBox 32"/>
          <p:cNvSpPr txBox="1"/>
          <p:nvPr/>
        </p:nvSpPr>
        <p:spPr>
          <a:xfrm>
            <a:off x="2456797" y="1873258"/>
            <a:ext cx="939839" cy="227203"/>
          </a:xfrm>
          <a:prstGeom prst="rect">
            <a:avLst/>
          </a:prstGeom>
          <a:noFill/>
        </p:spPr>
        <p:txBody>
          <a:bodyPr wrap="square" lIns="0" tIns="0" rIns="0" bIns="0" rtlCol="0" anchor="t">
            <a:noAutofit/>
          </a:bodyPr>
          <a:lstStyle/>
          <a:p>
            <a:pPr algn="ctr"/>
            <a:r>
              <a:rPr lang="en-US" sz="800" b="1" dirty="0"/>
              <a:t>Long-Term Security Credential</a:t>
            </a:r>
            <a:endParaRPr lang="en-US" sz="1400" b="1" dirty="0"/>
          </a:p>
        </p:txBody>
      </p:sp>
      <p:sp>
        <p:nvSpPr>
          <p:cNvPr id="34" name="TextBox 33"/>
          <p:cNvSpPr txBox="1"/>
          <p:nvPr/>
        </p:nvSpPr>
        <p:spPr>
          <a:xfrm>
            <a:off x="2450934" y="2831198"/>
            <a:ext cx="951564" cy="155632"/>
          </a:xfrm>
          <a:prstGeom prst="rect">
            <a:avLst/>
          </a:prstGeom>
          <a:noFill/>
        </p:spPr>
        <p:txBody>
          <a:bodyPr wrap="square" lIns="0" tIns="0" rIns="0" bIns="0" rtlCol="0" anchor="t">
            <a:noAutofit/>
          </a:bodyPr>
          <a:lstStyle/>
          <a:p>
            <a:pPr algn="ctr"/>
            <a:r>
              <a:rPr lang="en-US" sz="800" b="1" dirty="0"/>
              <a:t>Temporary Security Credential</a:t>
            </a:r>
            <a:endParaRPr lang="en-US" sz="1400" b="1" dirty="0"/>
          </a:p>
        </p:txBody>
      </p:sp>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54325" y="3194893"/>
            <a:ext cx="544782" cy="442635"/>
          </a:xfrm>
          <a:prstGeom prst="rect">
            <a:avLst/>
          </a:prstGeom>
        </p:spPr>
      </p:pic>
      <p:sp>
        <p:nvSpPr>
          <p:cNvPr id="36" name="TextBox 35"/>
          <p:cNvSpPr txBox="1"/>
          <p:nvPr/>
        </p:nvSpPr>
        <p:spPr>
          <a:xfrm>
            <a:off x="2604826" y="3812332"/>
            <a:ext cx="643781" cy="155632"/>
          </a:xfrm>
          <a:prstGeom prst="rect">
            <a:avLst/>
          </a:prstGeom>
          <a:noFill/>
        </p:spPr>
        <p:txBody>
          <a:bodyPr wrap="square" lIns="0" tIns="0" rIns="0" bIns="0" rtlCol="0" anchor="t">
            <a:noAutofit/>
          </a:bodyPr>
          <a:lstStyle/>
          <a:p>
            <a:pPr algn="ctr"/>
            <a:r>
              <a:rPr lang="en-US" sz="800" b="1" dirty="0"/>
              <a:t>MFA Team</a:t>
            </a:r>
            <a:endParaRPr lang="en-US" sz="1400" b="1" dirty="0"/>
          </a:p>
        </p:txBody>
      </p:sp>
      <p:pic>
        <p:nvPicPr>
          <p:cNvPr id="38" name="Picture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2291" y="2176103"/>
            <a:ext cx="438852" cy="585136"/>
          </a:xfrm>
          <a:prstGeom prst="rect">
            <a:avLst/>
          </a:prstGeom>
        </p:spPr>
      </p:pic>
      <p:sp>
        <p:nvSpPr>
          <p:cNvPr id="39" name="TextBox 38"/>
          <p:cNvSpPr txBox="1"/>
          <p:nvPr/>
        </p:nvSpPr>
        <p:spPr>
          <a:xfrm>
            <a:off x="3490460" y="1873258"/>
            <a:ext cx="1082514" cy="166031"/>
          </a:xfrm>
          <a:prstGeom prst="rect">
            <a:avLst/>
          </a:prstGeom>
          <a:noFill/>
        </p:spPr>
        <p:txBody>
          <a:bodyPr wrap="square" lIns="0" tIns="0" rIns="0" bIns="0" rtlCol="0" anchor="t">
            <a:noAutofit/>
          </a:bodyPr>
          <a:lstStyle/>
          <a:p>
            <a:pPr algn="ctr"/>
            <a:r>
              <a:rPr lang="en-US" sz="800" b="1" dirty="0"/>
              <a:t>AWS Security Token Service (Alternate)</a:t>
            </a:r>
            <a:endParaRPr lang="en-US" sz="1400" b="1" dirty="0"/>
          </a:p>
        </p:txBody>
      </p:sp>
      <p:pic>
        <p:nvPicPr>
          <p:cNvPr id="40"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1566" y="4115462"/>
            <a:ext cx="548640" cy="470263"/>
          </a:xfrm>
          <a:prstGeom prst="rect">
            <a:avLst/>
          </a:prstGeom>
        </p:spPr>
      </p:pic>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85755" y="4115462"/>
            <a:ext cx="470263" cy="470263"/>
          </a:xfrm>
          <a:prstGeom prst="rect">
            <a:avLst/>
          </a:prstGeom>
        </p:spPr>
      </p:pic>
      <p:sp>
        <p:nvSpPr>
          <p:cNvPr id="37" name="TextBox 36"/>
          <p:cNvSpPr txBox="1"/>
          <p:nvPr/>
        </p:nvSpPr>
        <p:spPr>
          <a:xfrm>
            <a:off x="7760020" y="822171"/>
            <a:ext cx="1104644" cy="155448"/>
          </a:xfrm>
          <a:prstGeom prst="rect">
            <a:avLst/>
          </a:prstGeom>
          <a:noFill/>
        </p:spPr>
        <p:txBody>
          <a:bodyPr wrap="square" lIns="0" tIns="0" rIns="0" bIns="0" rtlCol="0" anchor="t">
            <a:noAutofit/>
          </a:bodyPr>
          <a:lstStyle/>
          <a:p>
            <a:pPr algn="ctr"/>
            <a:r>
              <a:rPr lang="en-US" sz="1000" b="1" dirty="0"/>
              <a:t>Cloud HSM</a:t>
            </a:r>
            <a:endParaRPr lang="en-US" b="1" dirty="0"/>
          </a:p>
        </p:txBody>
      </p:sp>
      <p:pic>
        <p:nvPicPr>
          <p:cNvPr id="42" name="Pictur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47313" y="1057974"/>
            <a:ext cx="530056" cy="643019"/>
          </a:xfrm>
          <a:prstGeom prst="rect">
            <a:avLst/>
          </a:prstGeom>
        </p:spPr>
      </p:pic>
      <p:cxnSp>
        <p:nvCxnSpPr>
          <p:cNvPr id="43" name="Straight Connector 42"/>
          <p:cNvCxnSpPr/>
          <p:nvPr/>
        </p:nvCxnSpPr>
        <p:spPr>
          <a:xfrm>
            <a:off x="7783065" y="1806584"/>
            <a:ext cx="109728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621350" y="822171"/>
            <a:ext cx="0" cy="1115686"/>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863358" y="2007621"/>
            <a:ext cx="1214494" cy="155448"/>
          </a:xfrm>
          <a:prstGeom prst="rect">
            <a:avLst/>
          </a:prstGeom>
          <a:noFill/>
        </p:spPr>
        <p:txBody>
          <a:bodyPr wrap="square" lIns="0" tIns="0" rIns="0" bIns="0" rtlCol="0" anchor="t">
            <a:noAutofit/>
          </a:bodyPr>
          <a:lstStyle/>
          <a:p>
            <a:pPr algn="ctr"/>
            <a:r>
              <a:rPr lang="en-US" sz="1000" b="1" dirty="0"/>
              <a:t>Key Management Service</a:t>
            </a:r>
            <a:endParaRPr lang="en-US" b="1" dirty="0"/>
          </a:p>
        </p:txBody>
      </p:sp>
      <p:sp>
        <p:nvSpPr>
          <p:cNvPr id="46" name="TextBox 45"/>
          <p:cNvSpPr txBox="1"/>
          <p:nvPr/>
        </p:nvSpPr>
        <p:spPr>
          <a:xfrm>
            <a:off x="6323668" y="2007621"/>
            <a:ext cx="1104644" cy="155448"/>
          </a:xfrm>
          <a:prstGeom prst="rect">
            <a:avLst/>
          </a:prstGeom>
          <a:noFill/>
        </p:spPr>
        <p:txBody>
          <a:bodyPr wrap="square" lIns="0" tIns="0" rIns="0" bIns="0" rtlCol="0" anchor="t">
            <a:noAutofit/>
          </a:bodyPr>
          <a:lstStyle/>
          <a:p>
            <a:pPr algn="ctr"/>
            <a:r>
              <a:rPr lang="en-US" sz="1000" b="1" dirty="0"/>
              <a:t>Web App Firewall</a:t>
            </a:r>
            <a:endParaRPr lang="en-US" b="1" dirty="0"/>
          </a:p>
        </p:txBody>
      </p:sp>
      <p:pic>
        <p:nvPicPr>
          <p:cNvPr id="47" name="Picture 4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98215" y="2330344"/>
            <a:ext cx="544780" cy="653736"/>
          </a:xfrm>
          <a:prstGeom prst="rect">
            <a:avLst/>
          </a:prstGeom>
        </p:spPr>
      </p:pic>
      <p:pic>
        <p:nvPicPr>
          <p:cNvPr id="48" name="Picture 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08065" y="2335703"/>
            <a:ext cx="535849" cy="643018"/>
          </a:xfrm>
          <a:prstGeom prst="rect">
            <a:avLst/>
          </a:prstGeom>
        </p:spPr>
      </p:pic>
      <p:cxnSp>
        <p:nvCxnSpPr>
          <p:cNvPr id="49" name="Straight Connector 48"/>
          <p:cNvCxnSpPr/>
          <p:nvPr/>
        </p:nvCxnSpPr>
        <p:spPr>
          <a:xfrm>
            <a:off x="4943436" y="3084313"/>
            <a:ext cx="109728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346713" y="3084313"/>
            <a:ext cx="109728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184998" y="2099900"/>
            <a:ext cx="0" cy="1115686"/>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439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&amp; Content Delivery</a:t>
            </a:r>
          </a:p>
        </p:txBody>
      </p:sp>
    </p:spTree>
    <p:extLst>
      <p:ext uri="{BB962C8B-B14F-4D97-AF65-F5344CB8AC3E}">
        <p14:creationId xmlns:p14="http://schemas.microsoft.com/office/powerpoint/2010/main" val="3825657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 &amp; Content Delivery</a:t>
            </a:r>
          </a:p>
        </p:txBody>
      </p:sp>
      <p:sp>
        <p:nvSpPr>
          <p:cNvPr id="4" name="TextBox 3"/>
          <p:cNvSpPr txBox="1"/>
          <p:nvPr/>
        </p:nvSpPr>
        <p:spPr>
          <a:xfrm>
            <a:off x="1569653" y="822171"/>
            <a:ext cx="1214494" cy="155448"/>
          </a:xfrm>
          <a:prstGeom prst="rect">
            <a:avLst/>
          </a:prstGeom>
          <a:noFill/>
        </p:spPr>
        <p:txBody>
          <a:bodyPr wrap="square" lIns="0" tIns="0" rIns="0" bIns="0" rtlCol="0" anchor="t">
            <a:noAutofit/>
          </a:bodyPr>
          <a:lstStyle/>
          <a:p>
            <a:pPr algn="ctr"/>
            <a:r>
              <a:rPr lang="en-US" sz="1000" b="1" dirty="0"/>
              <a:t>Glacier</a:t>
            </a:r>
            <a:endParaRPr lang="en-US" b="1" dirty="0"/>
          </a:p>
        </p:txBody>
      </p:sp>
      <p:sp>
        <p:nvSpPr>
          <p:cNvPr id="5" name="TextBox 4"/>
          <p:cNvSpPr txBox="1"/>
          <p:nvPr/>
        </p:nvSpPr>
        <p:spPr>
          <a:xfrm>
            <a:off x="402537" y="822172"/>
            <a:ext cx="643781" cy="155632"/>
          </a:xfrm>
          <a:prstGeom prst="rect">
            <a:avLst/>
          </a:prstGeom>
          <a:noFill/>
        </p:spPr>
        <p:txBody>
          <a:bodyPr wrap="square" lIns="0" tIns="0" rIns="0" bIns="0" rtlCol="0" anchor="t">
            <a:noAutofit/>
          </a:bodyPr>
          <a:lstStyle/>
          <a:p>
            <a:pPr algn="ctr"/>
            <a:r>
              <a:rPr lang="en-US" sz="1000" b="1" dirty="0"/>
              <a:t>S3</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36" y="1066663"/>
            <a:ext cx="530057" cy="6256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510" y="1052615"/>
            <a:ext cx="544780" cy="653737"/>
          </a:xfrm>
          <a:prstGeom prst="rect">
            <a:avLst/>
          </a:prstGeom>
        </p:spPr>
      </p:pic>
      <p:sp>
        <p:nvSpPr>
          <p:cNvPr id="8" name="TextBox 7"/>
          <p:cNvSpPr txBox="1"/>
          <p:nvPr/>
        </p:nvSpPr>
        <p:spPr>
          <a:xfrm>
            <a:off x="402537" y="1873259"/>
            <a:ext cx="643781" cy="155632"/>
          </a:xfrm>
          <a:prstGeom prst="rect">
            <a:avLst/>
          </a:prstGeom>
          <a:noFill/>
        </p:spPr>
        <p:txBody>
          <a:bodyPr wrap="square" lIns="0" tIns="0" rIns="0" bIns="0" rtlCol="0" anchor="t">
            <a:noAutofit/>
          </a:bodyPr>
          <a:lstStyle/>
          <a:p>
            <a:pPr algn="ctr"/>
            <a:r>
              <a:rPr lang="en-US" sz="800" b="1" dirty="0"/>
              <a:t>Bucket</a:t>
            </a:r>
            <a:endParaRPr lang="en-US" sz="1400" b="1"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73" y="2207783"/>
            <a:ext cx="503783" cy="521775"/>
          </a:xfrm>
          <a:prstGeom prst="rect">
            <a:avLst/>
          </a:prstGeom>
        </p:spPr>
      </p:pic>
      <p:sp>
        <p:nvSpPr>
          <p:cNvPr id="10" name="TextBox 9"/>
          <p:cNvSpPr txBox="1"/>
          <p:nvPr/>
        </p:nvSpPr>
        <p:spPr>
          <a:xfrm>
            <a:off x="402537" y="2820799"/>
            <a:ext cx="643781" cy="155632"/>
          </a:xfrm>
          <a:prstGeom prst="rect">
            <a:avLst/>
          </a:prstGeom>
          <a:noFill/>
        </p:spPr>
        <p:txBody>
          <a:bodyPr wrap="square" lIns="0" tIns="0" rIns="0" bIns="0" rtlCol="0" anchor="t">
            <a:noAutofit/>
          </a:bodyPr>
          <a:lstStyle/>
          <a:p>
            <a:pPr algn="ctr"/>
            <a:r>
              <a:rPr lang="en-US" sz="800" b="1" dirty="0"/>
              <a:t>Bucket with Objects</a:t>
            </a:r>
            <a:endParaRPr lang="en-US" sz="1400" b="1"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345" y="3134268"/>
            <a:ext cx="544440" cy="563884"/>
          </a:xfrm>
          <a:prstGeom prst="rect">
            <a:avLst/>
          </a:prstGeom>
        </p:spPr>
      </p:pic>
      <p:sp>
        <p:nvSpPr>
          <p:cNvPr id="12" name="TextBox 11"/>
          <p:cNvSpPr txBox="1"/>
          <p:nvPr/>
        </p:nvSpPr>
        <p:spPr>
          <a:xfrm>
            <a:off x="402537" y="3764707"/>
            <a:ext cx="643781" cy="155632"/>
          </a:xfrm>
          <a:prstGeom prst="rect">
            <a:avLst/>
          </a:prstGeom>
          <a:noFill/>
        </p:spPr>
        <p:txBody>
          <a:bodyPr wrap="square" lIns="0" tIns="0" rIns="0" bIns="0" rtlCol="0" anchor="t">
            <a:noAutofit/>
          </a:bodyPr>
          <a:lstStyle/>
          <a:p>
            <a:pPr algn="ctr"/>
            <a:r>
              <a:rPr lang="en-US" sz="800" b="1" dirty="0"/>
              <a:t>Object</a:t>
            </a:r>
            <a:endParaRPr lang="en-US" sz="1400" b="1"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724" y="4151822"/>
            <a:ext cx="359681" cy="397543"/>
          </a:xfrm>
          <a:prstGeom prst="rect">
            <a:avLst/>
          </a:prstGeom>
        </p:spPr>
      </p:pic>
      <p:cxnSp>
        <p:nvCxnSpPr>
          <p:cNvPr id="14" name="Straight Connector 13"/>
          <p:cNvCxnSpPr/>
          <p:nvPr/>
        </p:nvCxnSpPr>
        <p:spPr>
          <a:xfrm>
            <a:off x="364494" y="1806584"/>
            <a:ext cx="105156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649731"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22490"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874677" y="822171"/>
            <a:ext cx="1214494" cy="155448"/>
          </a:xfrm>
          <a:prstGeom prst="rect">
            <a:avLst/>
          </a:prstGeom>
          <a:noFill/>
        </p:spPr>
        <p:txBody>
          <a:bodyPr wrap="square" lIns="0" tIns="0" rIns="0" bIns="0" rtlCol="0" anchor="t">
            <a:noAutofit/>
          </a:bodyPr>
          <a:lstStyle/>
          <a:p>
            <a:pPr algn="ctr"/>
            <a:r>
              <a:rPr lang="en-US" sz="1000" b="1" dirty="0"/>
              <a:t>Cloud Front</a:t>
            </a:r>
            <a:endParaRPr lang="en-US" b="1" dirty="0"/>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09534" y="1052615"/>
            <a:ext cx="544780" cy="653737"/>
          </a:xfrm>
          <a:prstGeom prst="rect">
            <a:avLst/>
          </a:prstGeom>
        </p:spPr>
      </p:pic>
      <p:cxnSp>
        <p:nvCxnSpPr>
          <p:cNvPr id="19" name="Straight Connector 18"/>
          <p:cNvCxnSpPr/>
          <p:nvPr/>
        </p:nvCxnSpPr>
        <p:spPr>
          <a:xfrm>
            <a:off x="2954755"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827514"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179701" y="822171"/>
            <a:ext cx="1214494" cy="155448"/>
          </a:xfrm>
          <a:prstGeom prst="rect">
            <a:avLst/>
          </a:prstGeom>
          <a:noFill/>
        </p:spPr>
        <p:txBody>
          <a:bodyPr wrap="square" lIns="0" tIns="0" rIns="0" bIns="0" rtlCol="0" anchor="t">
            <a:noAutofit/>
          </a:bodyPr>
          <a:lstStyle/>
          <a:p>
            <a:pPr algn="ctr"/>
            <a:r>
              <a:rPr lang="en-US" sz="1000" b="1" dirty="0"/>
              <a:t>Storage Gateway</a:t>
            </a:r>
            <a:endParaRPr lang="en-US" b="1" dirty="0"/>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14558" y="1053508"/>
            <a:ext cx="544781" cy="651951"/>
          </a:xfrm>
          <a:prstGeom prst="rect">
            <a:avLst/>
          </a:prstGeom>
        </p:spPr>
      </p:pic>
      <p:cxnSp>
        <p:nvCxnSpPr>
          <p:cNvPr id="23" name="Straight Connector 22"/>
          <p:cNvCxnSpPr/>
          <p:nvPr/>
        </p:nvCxnSpPr>
        <p:spPr>
          <a:xfrm>
            <a:off x="4259779"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132538"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441357" y="822171"/>
            <a:ext cx="1214494" cy="155448"/>
          </a:xfrm>
          <a:prstGeom prst="rect">
            <a:avLst/>
          </a:prstGeom>
          <a:noFill/>
        </p:spPr>
        <p:txBody>
          <a:bodyPr wrap="square" lIns="0" tIns="0" rIns="0" bIns="0" rtlCol="0" anchor="t">
            <a:noAutofit/>
          </a:bodyPr>
          <a:lstStyle/>
          <a:p>
            <a:pPr algn="ctr"/>
            <a:r>
              <a:rPr lang="en-US" sz="1000" b="1" dirty="0"/>
              <a:t>EFS</a:t>
            </a:r>
            <a:endParaRPr lang="en-US" b="1" dirty="0"/>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6214" y="1053508"/>
            <a:ext cx="544781" cy="651951"/>
          </a:xfrm>
          <a:prstGeom prst="rect">
            <a:avLst/>
          </a:prstGeom>
        </p:spPr>
      </p:pic>
      <p:cxnSp>
        <p:nvCxnSpPr>
          <p:cNvPr id="27" name="Straight Connector 26"/>
          <p:cNvCxnSpPr/>
          <p:nvPr/>
        </p:nvCxnSpPr>
        <p:spPr>
          <a:xfrm>
            <a:off x="5521435"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394194"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830254" y="1806584"/>
            <a:ext cx="200592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703013" y="822171"/>
            <a:ext cx="0" cy="984413"/>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851215" y="1873259"/>
            <a:ext cx="643781" cy="155632"/>
          </a:xfrm>
          <a:prstGeom prst="rect">
            <a:avLst/>
          </a:prstGeom>
          <a:noFill/>
        </p:spPr>
        <p:txBody>
          <a:bodyPr wrap="square" lIns="0" tIns="0" rIns="0" bIns="0" rtlCol="0" anchor="t">
            <a:noAutofit/>
          </a:bodyPr>
          <a:lstStyle/>
          <a:p>
            <a:pPr algn="ctr"/>
            <a:r>
              <a:rPr lang="en-US" sz="800" b="1" dirty="0"/>
              <a:t>Glacier Archive</a:t>
            </a:r>
            <a:endParaRPr lang="en-US" sz="1400" b="1" dirty="0"/>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43721" y="2207783"/>
            <a:ext cx="445043" cy="521775"/>
          </a:xfrm>
          <a:prstGeom prst="rect">
            <a:avLst/>
          </a:prstGeom>
        </p:spPr>
      </p:pic>
      <p:sp>
        <p:nvSpPr>
          <p:cNvPr id="35" name="TextBox 34"/>
          <p:cNvSpPr txBox="1"/>
          <p:nvPr/>
        </p:nvSpPr>
        <p:spPr>
          <a:xfrm>
            <a:off x="1851215" y="2820799"/>
            <a:ext cx="643781" cy="155632"/>
          </a:xfrm>
          <a:prstGeom prst="rect">
            <a:avLst/>
          </a:prstGeom>
          <a:noFill/>
        </p:spPr>
        <p:txBody>
          <a:bodyPr wrap="square" lIns="0" tIns="0" rIns="0" bIns="0" rtlCol="0" anchor="t">
            <a:noAutofit/>
          </a:bodyPr>
          <a:lstStyle/>
          <a:p>
            <a:pPr algn="ctr"/>
            <a:r>
              <a:rPr lang="en-US" sz="800" b="1" dirty="0"/>
              <a:t>Glacier Vault</a:t>
            </a:r>
            <a:endParaRPr lang="en-US" sz="1400" b="1" dirty="0"/>
          </a:p>
        </p:txBody>
      </p:sp>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7225" y="3134268"/>
            <a:ext cx="398035" cy="563884"/>
          </a:xfrm>
          <a:prstGeom prst="rect">
            <a:avLst/>
          </a:prstGeom>
        </p:spPr>
      </p:pic>
      <p:sp>
        <p:nvSpPr>
          <p:cNvPr id="37" name="TextBox 36"/>
          <p:cNvSpPr txBox="1"/>
          <p:nvPr/>
        </p:nvSpPr>
        <p:spPr>
          <a:xfrm>
            <a:off x="3156238" y="1873259"/>
            <a:ext cx="643781" cy="155632"/>
          </a:xfrm>
          <a:prstGeom prst="rect">
            <a:avLst/>
          </a:prstGeom>
          <a:noFill/>
        </p:spPr>
        <p:txBody>
          <a:bodyPr wrap="square" lIns="0" tIns="0" rIns="0" bIns="0" rtlCol="0" anchor="t">
            <a:noAutofit/>
          </a:bodyPr>
          <a:lstStyle/>
          <a:p>
            <a:pPr algn="ctr"/>
            <a:r>
              <a:rPr lang="en-US" sz="800" b="1" dirty="0"/>
              <a:t>Download Distribution</a:t>
            </a:r>
            <a:endParaRPr lang="en-US" sz="1400" b="1" dirty="0"/>
          </a:p>
        </p:txBody>
      </p:sp>
      <p:pic>
        <p:nvPicPr>
          <p:cNvPr id="38" name="Picture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19374" y="2207783"/>
            <a:ext cx="503782" cy="521775"/>
          </a:xfrm>
          <a:prstGeom prst="rect">
            <a:avLst/>
          </a:prstGeom>
        </p:spPr>
      </p:pic>
      <p:sp>
        <p:nvSpPr>
          <p:cNvPr id="39" name="TextBox 38"/>
          <p:cNvSpPr txBox="1"/>
          <p:nvPr/>
        </p:nvSpPr>
        <p:spPr>
          <a:xfrm>
            <a:off x="3156238" y="2820799"/>
            <a:ext cx="643781" cy="155632"/>
          </a:xfrm>
          <a:prstGeom prst="rect">
            <a:avLst/>
          </a:prstGeom>
          <a:noFill/>
        </p:spPr>
        <p:txBody>
          <a:bodyPr wrap="square" lIns="0" tIns="0" rIns="0" bIns="0" rtlCol="0" anchor="t">
            <a:noAutofit/>
          </a:bodyPr>
          <a:lstStyle/>
          <a:p>
            <a:pPr algn="ctr"/>
            <a:r>
              <a:rPr lang="en-US" sz="800" b="1" dirty="0"/>
              <a:t>Streaming Distribution</a:t>
            </a:r>
            <a:endParaRPr lang="en-US" sz="1400" b="1" dirty="0"/>
          </a:p>
        </p:txBody>
      </p:sp>
      <p:pic>
        <p:nvPicPr>
          <p:cNvPr id="40"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99046" y="3134268"/>
            <a:ext cx="544439" cy="563884"/>
          </a:xfrm>
          <a:prstGeom prst="rect">
            <a:avLst/>
          </a:prstGeom>
        </p:spPr>
      </p:pic>
      <p:sp>
        <p:nvSpPr>
          <p:cNvPr id="41" name="TextBox 40"/>
          <p:cNvSpPr txBox="1"/>
          <p:nvPr/>
        </p:nvSpPr>
        <p:spPr>
          <a:xfrm>
            <a:off x="3156238" y="3764707"/>
            <a:ext cx="643781" cy="155632"/>
          </a:xfrm>
          <a:prstGeom prst="rect">
            <a:avLst/>
          </a:prstGeom>
          <a:noFill/>
        </p:spPr>
        <p:txBody>
          <a:bodyPr wrap="square" lIns="0" tIns="0" rIns="0" bIns="0" rtlCol="0" anchor="t">
            <a:noAutofit/>
          </a:bodyPr>
          <a:lstStyle/>
          <a:p>
            <a:pPr algn="ctr"/>
            <a:r>
              <a:rPr lang="en-US" sz="800" b="1" dirty="0"/>
              <a:t>Edge Location</a:t>
            </a:r>
            <a:endParaRPr lang="en-US" sz="1400" b="1" dirty="0"/>
          </a:p>
        </p:txBody>
      </p:sp>
      <p:pic>
        <p:nvPicPr>
          <p:cNvPr id="43" name="Picture 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08768" y="4068651"/>
            <a:ext cx="524995" cy="563884"/>
          </a:xfrm>
          <a:prstGeom prst="rect">
            <a:avLst/>
          </a:prstGeom>
        </p:spPr>
      </p:pic>
      <p:sp>
        <p:nvSpPr>
          <p:cNvPr id="44" name="TextBox 43"/>
          <p:cNvSpPr txBox="1"/>
          <p:nvPr/>
        </p:nvSpPr>
        <p:spPr>
          <a:xfrm>
            <a:off x="4461136" y="1873259"/>
            <a:ext cx="643781" cy="155632"/>
          </a:xfrm>
          <a:prstGeom prst="rect">
            <a:avLst/>
          </a:prstGeom>
          <a:noFill/>
        </p:spPr>
        <p:txBody>
          <a:bodyPr wrap="square" lIns="0" tIns="0" rIns="0" bIns="0" rtlCol="0" anchor="t">
            <a:noAutofit/>
          </a:bodyPr>
          <a:lstStyle/>
          <a:p>
            <a:pPr algn="ctr"/>
            <a:r>
              <a:rPr lang="en-US" sz="800" b="1" dirty="0"/>
              <a:t>Virtual Tape Library</a:t>
            </a:r>
            <a:endParaRPr lang="en-US" sz="1400" b="1" dirty="0"/>
          </a:p>
        </p:txBody>
      </p:sp>
      <p:pic>
        <p:nvPicPr>
          <p:cNvPr id="45" name="Picture 4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65895" y="2207783"/>
            <a:ext cx="420535" cy="521775"/>
          </a:xfrm>
          <a:prstGeom prst="rect">
            <a:avLst/>
          </a:prstGeom>
        </p:spPr>
      </p:pic>
      <p:sp>
        <p:nvSpPr>
          <p:cNvPr id="46" name="TextBox 45"/>
          <p:cNvSpPr txBox="1"/>
          <p:nvPr/>
        </p:nvSpPr>
        <p:spPr>
          <a:xfrm>
            <a:off x="4461136" y="2820799"/>
            <a:ext cx="643781" cy="155632"/>
          </a:xfrm>
          <a:prstGeom prst="rect">
            <a:avLst/>
          </a:prstGeom>
          <a:noFill/>
        </p:spPr>
        <p:txBody>
          <a:bodyPr wrap="square" lIns="0" tIns="0" rIns="0" bIns="0" rtlCol="0" anchor="t">
            <a:noAutofit/>
          </a:bodyPr>
          <a:lstStyle/>
          <a:p>
            <a:pPr algn="ctr"/>
            <a:r>
              <a:rPr lang="en-US" sz="800" b="1" dirty="0"/>
              <a:t>Non-Cached Volume</a:t>
            </a:r>
            <a:endParaRPr lang="en-US" sz="1400" b="1" dirty="0"/>
          </a:p>
        </p:txBody>
      </p:sp>
      <p:pic>
        <p:nvPicPr>
          <p:cNvPr id="47" name="Picture 4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45484" y="3134268"/>
            <a:ext cx="461359" cy="563884"/>
          </a:xfrm>
          <a:prstGeom prst="rect">
            <a:avLst/>
          </a:prstGeom>
        </p:spPr>
      </p:pic>
      <p:sp>
        <p:nvSpPr>
          <p:cNvPr id="48" name="TextBox 47"/>
          <p:cNvSpPr txBox="1"/>
          <p:nvPr/>
        </p:nvSpPr>
        <p:spPr>
          <a:xfrm>
            <a:off x="4461136" y="3764707"/>
            <a:ext cx="643781" cy="155632"/>
          </a:xfrm>
          <a:prstGeom prst="rect">
            <a:avLst/>
          </a:prstGeom>
          <a:noFill/>
        </p:spPr>
        <p:txBody>
          <a:bodyPr wrap="square" lIns="0" tIns="0" rIns="0" bIns="0" rtlCol="0" anchor="t">
            <a:noAutofit/>
          </a:bodyPr>
          <a:lstStyle/>
          <a:p>
            <a:pPr algn="ctr"/>
            <a:r>
              <a:rPr lang="en-US" sz="800" b="1" dirty="0"/>
              <a:t>Cached Volume</a:t>
            </a:r>
            <a:endParaRPr lang="en-US" sz="1400" b="1" dirty="0"/>
          </a:p>
        </p:txBody>
      </p:sp>
      <p:pic>
        <p:nvPicPr>
          <p:cNvPr id="49" name="Picture 4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45484" y="4068651"/>
            <a:ext cx="461359" cy="563884"/>
          </a:xfrm>
          <a:prstGeom prst="rect">
            <a:avLst/>
          </a:prstGeom>
        </p:spPr>
      </p:pic>
      <p:sp>
        <p:nvSpPr>
          <p:cNvPr id="51" name="TextBox 50"/>
          <p:cNvSpPr txBox="1"/>
          <p:nvPr/>
        </p:nvSpPr>
        <p:spPr>
          <a:xfrm>
            <a:off x="6149259" y="2531475"/>
            <a:ext cx="905550" cy="197742"/>
          </a:xfrm>
          <a:prstGeom prst="rect">
            <a:avLst/>
          </a:prstGeom>
          <a:noFill/>
        </p:spPr>
        <p:txBody>
          <a:bodyPr wrap="square" lIns="0" tIns="0" rIns="0" bIns="0" rtlCol="0" anchor="t">
            <a:noAutofit/>
          </a:bodyPr>
          <a:lstStyle/>
          <a:p>
            <a:pPr algn="ctr"/>
            <a:r>
              <a:rPr lang="en-US" sz="800" b="1" dirty="0"/>
              <a:t>Amazon Elastic Block Store</a:t>
            </a:r>
            <a:endParaRPr lang="en-US" sz="1400" b="1" dirty="0"/>
          </a:p>
        </p:txBody>
      </p:sp>
      <p:pic>
        <p:nvPicPr>
          <p:cNvPr id="52" name="Picture 5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11014" y="2868948"/>
            <a:ext cx="368311" cy="521775"/>
          </a:xfrm>
          <a:prstGeom prst="rect">
            <a:avLst/>
          </a:prstGeom>
        </p:spPr>
      </p:pic>
      <p:sp>
        <p:nvSpPr>
          <p:cNvPr id="53" name="TextBox 52"/>
          <p:cNvSpPr txBox="1"/>
          <p:nvPr/>
        </p:nvSpPr>
        <p:spPr>
          <a:xfrm>
            <a:off x="6280143" y="3481964"/>
            <a:ext cx="643781" cy="155632"/>
          </a:xfrm>
          <a:prstGeom prst="rect">
            <a:avLst/>
          </a:prstGeom>
          <a:noFill/>
        </p:spPr>
        <p:txBody>
          <a:bodyPr wrap="square" lIns="0" tIns="0" rIns="0" bIns="0" rtlCol="0" anchor="t">
            <a:noAutofit/>
          </a:bodyPr>
          <a:lstStyle/>
          <a:p>
            <a:pPr algn="ctr"/>
            <a:r>
              <a:rPr lang="en-US" sz="800" b="1" dirty="0"/>
              <a:t>Volume</a:t>
            </a:r>
            <a:endParaRPr lang="en-US" sz="1400" b="1" dirty="0"/>
          </a:p>
        </p:txBody>
      </p:sp>
      <p:pic>
        <p:nvPicPr>
          <p:cNvPr id="54" name="Picture 5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96153" y="3795433"/>
            <a:ext cx="398035" cy="563884"/>
          </a:xfrm>
          <a:prstGeom prst="rect">
            <a:avLst/>
          </a:prstGeom>
        </p:spPr>
      </p:pic>
      <p:sp>
        <p:nvSpPr>
          <p:cNvPr id="55" name="TextBox 54"/>
          <p:cNvSpPr txBox="1"/>
          <p:nvPr/>
        </p:nvSpPr>
        <p:spPr>
          <a:xfrm>
            <a:off x="7299102" y="2534424"/>
            <a:ext cx="643781" cy="155632"/>
          </a:xfrm>
          <a:prstGeom prst="rect">
            <a:avLst/>
          </a:prstGeom>
          <a:noFill/>
        </p:spPr>
        <p:txBody>
          <a:bodyPr wrap="square" lIns="0" tIns="0" rIns="0" bIns="0" rtlCol="0" anchor="t">
            <a:noAutofit/>
          </a:bodyPr>
          <a:lstStyle/>
          <a:p>
            <a:pPr algn="ctr"/>
            <a:r>
              <a:rPr lang="en-US" sz="800" b="1" dirty="0"/>
              <a:t>Snapshot</a:t>
            </a:r>
            <a:endParaRPr lang="en-US" sz="1400" b="1" dirty="0"/>
          </a:p>
        </p:txBody>
      </p:sp>
      <p:pic>
        <p:nvPicPr>
          <p:cNvPr id="56" name="Picture 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03861" y="2872842"/>
            <a:ext cx="420535" cy="513987"/>
          </a:xfrm>
          <a:prstGeom prst="rect">
            <a:avLst/>
          </a:prstGeom>
        </p:spPr>
      </p:pic>
      <p:sp>
        <p:nvSpPr>
          <p:cNvPr id="57" name="TextBox 56"/>
          <p:cNvSpPr txBox="1"/>
          <p:nvPr/>
        </p:nvSpPr>
        <p:spPr>
          <a:xfrm>
            <a:off x="7118868" y="3481964"/>
            <a:ext cx="1004250" cy="155632"/>
          </a:xfrm>
          <a:prstGeom prst="rect">
            <a:avLst/>
          </a:prstGeom>
          <a:noFill/>
        </p:spPr>
        <p:txBody>
          <a:bodyPr wrap="square" lIns="0" tIns="0" rIns="0" bIns="0" rtlCol="0" anchor="t">
            <a:noAutofit/>
          </a:bodyPr>
          <a:lstStyle/>
          <a:p>
            <a:pPr algn="ctr"/>
            <a:r>
              <a:rPr lang="en-US" sz="800" b="1" dirty="0"/>
              <a:t>AWS Import/Export</a:t>
            </a:r>
            <a:endParaRPr lang="en-US" sz="1400" b="1" dirty="0"/>
          </a:p>
        </p:txBody>
      </p:sp>
      <p:pic>
        <p:nvPicPr>
          <p:cNvPr id="58" name="Picture 5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383450" y="3846695"/>
            <a:ext cx="461359" cy="461359"/>
          </a:xfrm>
          <a:prstGeom prst="rect">
            <a:avLst/>
          </a:prstGeom>
        </p:spPr>
      </p:pic>
      <p:cxnSp>
        <p:nvCxnSpPr>
          <p:cNvPr id="68" name="Straight Connector 67"/>
          <p:cNvCxnSpPr/>
          <p:nvPr/>
        </p:nvCxnSpPr>
        <p:spPr>
          <a:xfrm>
            <a:off x="5700049" y="2284756"/>
            <a:ext cx="2764443" cy="0"/>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6813938" y="822171"/>
            <a:ext cx="1214494" cy="155448"/>
          </a:xfrm>
          <a:prstGeom prst="rect">
            <a:avLst/>
          </a:prstGeom>
          <a:noFill/>
        </p:spPr>
        <p:txBody>
          <a:bodyPr wrap="square" lIns="0" tIns="0" rIns="0" bIns="0" rtlCol="0" anchor="t">
            <a:noAutofit/>
          </a:bodyPr>
          <a:lstStyle/>
          <a:p>
            <a:pPr algn="ctr"/>
            <a:r>
              <a:rPr lang="en-US" sz="1000" b="1" dirty="0"/>
              <a:t>Snowball</a:t>
            </a:r>
            <a:endParaRPr lang="en-US" b="1" dirty="0"/>
          </a:p>
        </p:txBody>
      </p:sp>
      <p:pic>
        <p:nvPicPr>
          <p:cNvPr id="70" name="Picture 6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149539" y="1053508"/>
            <a:ext cx="543292" cy="651951"/>
          </a:xfrm>
          <a:prstGeom prst="rect">
            <a:avLst/>
          </a:prstGeom>
        </p:spPr>
      </p:pic>
    </p:spTree>
    <p:extLst>
      <p:ext uri="{BB962C8B-B14F-4D97-AF65-F5344CB8AC3E}">
        <p14:creationId xmlns:p14="http://schemas.microsoft.com/office/powerpoint/2010/main" val="89593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Services</a:t>
            </a:r>
          </a:p>
        </p:txBody>
      </p:sp>
    </p:spTree>
    <p:extLst>
      <p:ext uri="{BB962C8B-B14F-4D97-AF65-F5344CB8AC3E}">
        <p14:creationId xmlns:p14="http://schemas.microsoft.com/office/powerpoint/2010/main" val="329212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Services</a:t>
            </a:r>
          </a:p>
        </p:txBody>
      </p:sp>
      <p:sp>
        <p:nvSpPr>
          <p:cNvPr id="5" name="TextBox 4"/>
          <p:cNvSpPr txBox="1"/>
          <p:nvPr/>
        </p:nvSpPr>
        <p:spPr>
          <a:xfrm>
            <a:off x="200191" y="824554"/>
            <a:ext cx="1048474" cy="559600"/>
          </a:xfrm>
          <a:prstGeom prst="rect">
            <a:avLst/>
          </a:prstGeom>
          <a:noFill/>
        </p:spPr>
        <p:txBody>
          <a:bodyPr wrap="square" lIns="0" tIns="0" rIns="0" bIns="0" rtlCol="0" anchor="t">
            <a:noAutofit/>
          </a:bodyPr>
          <a:lstStyle/>
          <a:p>
            <a:pPr algn="ctr"/>
            <a:r>
              <a:rPr lang="en-US" sz="1000" b="1" dirty="0"/>
              <a:t>API Gateway</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45" y="1066663"/>
            <a:ext cx="521367" cy="625641"/>
          </a:xfrm>
          <a:prstGeom prst="rect">
            <a:avLst/>
          </a:prstGeom>
        </p:spPr>
      </p:pic>
      <p:cxnSp>
        <p:nvCxnSpPr>
          <p:cNvPr id="14" name="Straight Connector 13"/>
          <p:cNvCxnSpPr/>
          <p:nvPr/>
        </p:nvCxnSpPr>
        <p:spPr>
          <a:xfrm>
            <a:off x="313673"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252811"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337089"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269500" y="822171"/>
            <a:ext cx="1051560" cy="155448"/>
          </a:xfrm>
          <a:prstGeom prst="rect">
            <a:avLst/>
          </a:prstGeom>
          <a:noFill/>
        </p:spPr>
        <p:txBody>
          <a:bodyPr wrap="square" lIns="0" tIns="0" rIns="0" bIns="0" rtlCol="0" anchor="t">
            <a:noAutofit/>
          </a:bodyPr>
          <a:lstStyle/>
          <a:p>
            <a:pPr algn="ctr"/>
            <a:r>
              <a:rPr lang="en-US" sz="1000" b="1" dirty="0"/>
              <a:t>AppStream</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560" y="1052615"/>
            <a:ext cx="544780" cy="653736"/>
          </a:xfrm>
          <a:prstGeom prst="rect">
            <a:avLst/>
          </a:prstGeom>
        </p:spPr>
      </p:pic>
      <p:cxnSp>
        <p:nvCxnSpPr>
          <p:cNvPr id="62" name="Straight Connector 61"/>
          <p:cNvCxnSpPr/>
          <p:nvPr/>
        </p:nvCxnSpPr>
        <p:spPr>
          <a:xfrm>
            <a:off x="1384195"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421367"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353778" y="822171"/>
            <a:ext cx="1051560" cy="155448"/>
          </a:xfrm>
          <a:prstGeom prst="rect">
            <a:avLst/>
          </a:prstGeom>
          <a:noFill/>
        </p:spPr>
        <p:txBody>
          <a:bodyPr wrap="square" lIns="0" tIns="0" rIns="0" bIns="0" rtlCol="0" anchor="t">
            <a:noAutofit/>
          </a:bodyPr>
          <a:lstStyle/>
          <a:p>
            <a:pPr algn="ctr"/>
            <a:r>
              <a:rPr lang="en-US" sz="1000" b="1" dirty="0"/>
              <a:t>CloudSearch</a:t>
            </a:r>
            <a:endParaRPr lang="en-US" b="1" dirty="0"/>
          </a:p>
        </p:txBody>
      </p:sp>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6838" y="1052615"/>
            <a:ext cx="544780" cy="653736"/>
          </a:xfrm>
          <a:prstGeom prst="rect">
            <a:avLst/>
          </a:prstGeom>
        </p:spPr>
      </p:pic>
      <p:sp>
        <p:nvSpPr>
          <p:cNvPr id="66" name="TextBox 65"/>
          <p:cNvSpPr txBox="1"/>
          <p:nvPr/>
        </p:nvSpPr>
        <p:spPr>
          <a:xfrm>
            <a:off x="2375243" y="1873259"/>
            <a:ext cx="1007972" cy="155632"/>
          </a:xfrm>
          <a:prstGeom prst="rect">
            <a:avLst/>
          </a:prstGeom>
          <a:noFill/>
        </p:spPr>
        <p:txBody>
          <a:bodyPr wrap="square" lIns="0" tIns="0" rIns="0" bIns="0" rtlCol="0" anchor="t">
            <a:noAutofit/>
          </a:bodyPr>
          <a:lstStyle/>
          <a:p>
            <a:pPr algn="ctr"/>
            <a:r>
              <a:rPr lang="en-US" sz="800" b="1" dirty="0"/>
              <a:t>SDF Metadata</a:t>
            </a:r>
            <a:endParaRPr lang="en-US" sz="1400" b="1" dirty="0"/>
          </a:p>
        </p:txBody>
      </p:sp>
      <p:pic>
        <p:nvPicPr>
          <p:cNvPr id="67" name="Picture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6707" y="2237907"/>
            <a:ext cx="445043" cy="461526"/>
          </a:xfrm>
          <a:prstGeom prst="rect">
            <a:avLst/>
          </a:prstGeom>
        </p:spPr>
      </p:pic>
      <p:cxnSp>
        <p:nvCxnSpPr>
          <p:cNvPr id="70" name="Straight Connector 69"/>
          <p:cNvCxnSpPr/>
          <p:nvPr/>
        </p:nvCxnSpPr>
        <p:spPr>
          <a:xfrm>
            <a:off x="2468473"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3421278" y="799986"/>
            <a:ext cx="1051560" cy="214689"/>
          </a:xfrm>
          <a:prstGeom prst="rect">
            <a:avLst/>
          </a:prstGeom>
          <a:noFill/>
        </p:spPr>
        <p:txBody>
          <a:bodyPr wrap="square" lIns="0" tIns="0" rIns="0" bIns="0" rtlCol="0" anchor="ctr">
            <a:noAutofit/>
          </a:bodyPr>
          <a:lstStyle/>
          <a:p>
            <a:pPr algn="ctr"/>
            <a:r>
              <a:rPr lang="en-US" sz="1000" b="1" dirty="0"/>
              <a:t>Elastic </a:t>
            </a:r>
            <a:br>
              <a:rPr lang="en-US" sz="1000" b="1" dirty="0"/>
            </a:br>
            <a:r>
              <a:rPr lang="en-US" sz="1000" b="1" dirty="0"/>
              <a:t>Transcoder</a:t>
            </a:r>
            <a:endParaRPr lang="en-US" b="1" dirty="0"/>
          </a:p>
        </p:txBody>
      </p:sp>
      <p:pic>
        <p:nvPicPr>
          <p:cNvPr id="97" name="Picture 9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6874" y="1066663"/>
            <a:ext cx="521367" cy="625641"/>
          </a:xfrm>
          <a:prstGeom prst="rect">
            <a:avLst/>
          </a:prstGeom>
        </p:spPr>
      </p:pic>
      <p:cxnSp>
        <p:nvCxnSpPr>
          <p:cNvPr id="105" name="Straight Connector 104"/>
          <p:cNvCxnSpPr/>
          <p:nvPr/>
        </p:nvCxnSpPr>
        <p:spPr>
          <a:xfrm>
            <a:off x="3536802"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4482136"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566414"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4498825" y="822171"/>
            <a:ext cx="1051560" cy="155448"/>
          </a:xfrm>
          <a:prstGeom prst="rect">
            <a:avLst/>
          </a:prstGeom>
          <a:noFill/>
        </p:spPr>
        <p:txBody>
          <a:bodyPr wrap="square" lIns="0" tIns="0" rIns="0" bIns="0" rtlCol="0" anchor="t">
            <a:noAutofit/>
          </a:bodyPr>
          <a:lstStyle/>
          <a:p>
            <a:pPr algn="ctr"/>
            <a:r>
              <a:rPr lang="en-US" sz="1000" b="1" dirty="0"/>
              <a:t>SES</a:t>
            </a:r>
            <a:endParaRPr lang="en-US" b="1" dirty="0"/>
          </a:p>
        </p:txBody>
      </p:sp>
      <p:pic>
        <p:nvPicPr>
          <p:cNvPr id="98" name="Picture 9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1885" y="1063160"/>
            <a:ext cx="544780" cy="632647"/>
          </a:xfrm>
          <a:prstGeom prst="rect">
            <a:avLst/>
          </a:prstGeom>
        </p:spPr>
      </p:pic>
      <p:sp>
        <p:nvSpPr>
          <p:cNvPr id="108" name="TextBox 107"/>
          <p:cNvSpPr txBox="1"/>
          <p:nvPr/>
        </p:nvSpPr>
        <p:spPr>
          <a:xfrm>
            <a:off x="4702385" y="1873259"/>
            <a:ext cx="643781" cy="155632"/>
          </a:xfrm>
          <a:prstGeom prst="rect">
            <a:avLst/>
          </a:prstGeom>
          <a:noFill/>
        </p:spPr>
        <p:txBody>
          <a:bodyPr wrap="square" lIns="0" tIns="0" rIns="0" bIns="0" rtlCol="0" anchor="t">
            <a:noAutofit/>
          </a:bodyPr>
          <a:lstStyle/>
          <a:p>
            <a:pPr algn="ctr"/>
            <a:r>
              <a:rPr lang="en-US" sz="800" b="1" dirty="0"/>
              <a:t>Email</a:t>
            </a:r>
            <a:endParaRPr lang="en-US" sz="1400" b="1" dirty="0"/>
          </a:p>
        </p:txBody>
      </p:sp>
      <p:pic>
        <p:nvPicPr>
          <p:cNvPr id="109" name="Picture 10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00817" y="2181885"/>
            <a:ext cx="591246" cy="459857"/>
          </a:xfrm>
          <a:prstGeom prst="rect">
            <a:avLst/>
          </a:prstGeom>
        </p:spPr>
      </p:pic>
      <p:cxnSp>
        <p:nvCxnSpPr>
          <p:cNvPr id="112" name="Straight Connector 111"/>
          <p:cNvCxnSpPr/>
          <p:nvPr/>
        </p:nvCxnSpPr>
        <p:spPr>
          <a:xfrm>
            <a:off x="4613520"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6642303"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13" name="TextBox 112"/>
          <p:cNvSpPr txBox="1"/>
          <p:nvPr/>
        </p:nvSpPr>
        <p:spPr>
          <a:xfrm>
            <a:off x="5583103" y="822171"/>
            <a:ext cx="1051560" cy="155448"/>
          </a:xfrm>
          <a:prstGeom prst="rect">
            <a:avLst/>
          </a:prstGeom>
          <a:noFill/>
        </p:spPr>
        <p:txBody>
          <a:bodyPr wrap="square" lIns="0" tIns="0" rIns="0" bIns="0" rtlCol="0" anchor="t">
            <a:noAutofit/>
          </a:bodyPr>
          <a:lstStyle/>
          <a:p>
            <a:pPr algn="ctr"/>
            <a:r>
              <a:rPr lang="en-US" sz="1000" b="1" dirty="0"/>
              <a:t>SQS</a:t>
            </a:r>
            <a:endParaRPr lang="en-US" b="1" dirty="0"/>
          </a:p>
        </p:txBody>
      </p:sp>
      <p:pic>
        <p:nvPicPr>
          <p:cNvPr id="114" name="Picture 1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36163" y="1052615"/>
            <a:ext cx="544780" cy="653736"/>
          </a:xfrm>
          <a:prstGeom prst="rect">
            <a:avLst/>
          </a:prstGeom>
        </p:spPr>
      </p:pic>
      <p:sp>
        <p:nvSpPr>
          <p:cNvPr id="116" name="TextBox 115"/>
          <p:cNvSpPr txBox="1"/>
          <p:nvPr/>
        </p:nvSpPr>
        <p:spPr>
          <a:xfrm>
            <a:off x="5786663" y="1873259"/>
            <a:ext cx="643781" cy="155632"/>
          </a:xfrm>
          <a:prstGeom prst="rect">
            <a:avLst/>
          </a:prstGeom>
          <a:noFill/>
        </p:spPr>
        <p:txBody>
          <a:bodyPr wrap="square" lIns="0" tIns="0" rIns="0" bIns="0" rtlCol="0" anchor="t">
            <a:noAutofit/>
          </a:bodyPr>
          <a:lstStyle/>
          <a:p>
            <a:pPr algn="ctr"/>
            <a:r>
              <a:rPr lang="en-US" sz="800" b="1" dirty="0"/>
              <a:t>Queue</a:t>
            </a:r>
            <a:endParaRPr lang="en-US" sz="1400" b="1" dirty="0"/>
          </a:p>
        </p:txBody>
      </p:sp>
      <p:pic>
        <p:nvPicPr>
          <p:cNvPr id="117" name="Picture 1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86032" y="2320323"/>
            <a:ext cx="445043" cy="296695"/>
          </a:xfrm>
          <a:prstGeom prst="rect">
            <a:avLst/>
          </a:prstGeom>
        </p:spPr>
      </p:pic>
      <p:sp>
        <p:nvSpPr>
          <p:cNvPr id="118" name="TextBox 117"/>
          <p:cNvSpPr txBox="1"/>
          <p:nvPr/>
        </p:nvSpPr>
        <p:spPr>
          <a:xfrm>
            <a:off x="5786663" y="2820799"/>
            <a:ext cx="643781" cy="155632"/>
          </a:xfrm>
          <a:prstGeom prst="rect">
            <a:avLst/>
          </a:prstGeom>
          <a:noFill/>
        </p:spPr>
        <p:txBody>
          <a:bodyPr wrap="square" lIns="0" tIns="0" rIns="0" bIns="0" rtlCol="0" anchor="t">
            <a:noAutofit/>
          </a:bodyPr>
          <a:lstStyle/>
          <a:p>
            <a:pPr algn="ctr"/>
            <a:r>
              <a:rPr lang="en-US" sz="800" b="1" dirty="0"/>
              <a:t>Message</a:t>
            </a:r>
            <a:endParaRPr lang="en-US" sz="1400" b="1" dirty="0"/>
          </a:p>
        </p:txBody>
      </p:sp>
      <p:pic>
        <p:nvPicPr>
          <p:cNvPr id="119" name="Picture 1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09536" y="3185769"/>
            <a:ext cx="398035" cy="460882"/>
          </a:xfrm>
          <a:prstGeom prst="rect">
            <a:avLst/>
          </a:prstGeom>
        </p:spPr>
      </p:pic>
      <p:cxnSp>
        <p:nvCxnSpPr>
          <p:cNvPr id="120" name="Straight Connector 119"/>
          <p:cNvCxnSpPr/>
          <p:nvPr/>
        </p:nvCxnSpPr>
        <p:spPr>
          <a:xfrm>
            <a:off x="5697798"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21" name="TextBox 120"/>
          <p:cNvSpPr txBox="1"/>
          <p:nvPr/>
        </p:nvSpPr>
        <p:spPr>
          <a:xfrm>
            <a:off x="6650600" y="822171"/>
            <a:ext cx="1051560" cy="155448"/>
          </a:xfrm>
          <a:prstGeom prst="rect">
            <a:avLst/>
          </a:prstGeom>
          <a:noFill/>
        </p:spPr>
        <p:txBody>
          <a:bodyPr wrap="square" lIns="0" tIns="0" rIns="0" bIns="0" rtlCol="0" anchor="t">
            <a:noAutofit/>
          </a:bodyPr>
          <a:lstStyle/>
          <a:p>
            <a:pPr algn="ctr"/>
            <a:r>
              <a:rPr lang="en-US" sz="1000" b="1" dirty="0"/>
              <a:t>SWF</a:t>
            </a:r>
            <a:endParaRPr lang="en-US" b="1" dirty="0"/>
          </a:p>
        </p:txBody>
      </p:sp>
      <p:pic>
        <p:nvPicPr>
          <p:cNvPr id="122" name="Picture 1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03660" y="1052615"/>
            <a:ext cx="544780" cy="653736"/>
          </a:xfrm>
          <a:prstGeom prst="rect">
            <a:avLst/>
          </a:prstGeom>
        </p:spPr>
      </p:pic>
      <p:sp>
        <p:nvSpPr>
          <p:cNvPr id="123" name="TextBox 122"/>
          <p:cNvSpPr txBox="1"/>
          <p:nvPr/>
        </p:nvSpPr>
        <p:spPr>
          <a:xfrm>
            <a:off x="6854160" y="1873259"/>
            <a:ext cx="643781" cy="155632"/>
          </a:xfrm>
          <a:prstGeom prst="rect">
            <a:avLst/>
          </a:prstGeom>
          <a:noFill/>
        </p:spPr>
        <p:txBody>
          <a:bodyPr wrap="square" lIns="0" tIns="0" rIns="0" bIns="0" rtlCol="0" anchor="t">
            <a:noAutofit/>
          </a:bodyPr>
          <a:lstStyle/>
          <a:p>
            <a:pPr algn="ctr"/>
            <a:r>
              <a:rPr lang="en-US" sz="800" b="1" dirty="0"/>
              <a:t>Worker</a:t>
            </a:r>
            <a:endParaRPr lang="en-US" sz="1400" b="1" dirty="0"/>
          </a:p>
        </p:txBody>
      </p:sp>
      <p:pic>
        <p:nvPicPr>
          <p:cNvPr id="124" name="Picture 1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53529" y="2229666"/>
            <a:ext cx="445043" cy="478009"/>
          </a:xfrm>
          <a:prstGeom prst="rect">
            <a:avLst/>
          </a:prstGeom>
        </p:spPr>
      </p:pic>
      <p:sp>
        <p:nvSpPr>
          <p:cNvPr id="125" name="TextBox 124"/>
          <p:cNvSpPr txBox="1"/>
          <p:nvPr/>
        </p:nvSpPr>
        <p:spPr>
          <a:xfrm>
            <a:off x="6854160" y="2820799"/>
            <a:ext cx="643781" cy="155632"/>
          </a:xfrm>
          <a:prstGeom prst="rect">
            <a:avLst/>
          </a:prstGeom>
          <a:noFill/>
        </p:spPr>
        <p:txBody>
          <a:bodyPr wrap="square" lIns="0" tIns="0" rIns="0" bIns="0" rtlCol="0" anchor="t">
            <a:noAutofit/>
          </a:bodyPr>
          <a:lstStyle/>
          <a:p>
            <a:pPr algn="ctr"/>
            <a:r>
              <a:rPr lang="en-US" sz="800" b="1" dirty="0"/>
              <a:t>Decider</a:t>
            </a:r>
            <a:endParaRPr lang="en-US" sz="1400" b="1" dirty="0"/>
          </a:p>
        </p:txBody>
      </p:sp>
      <p:pic>
        <p:nvPicPr>
          <p:cNvPr id="126" name="Picture 1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77033" y="3210085"/>
            <a:ext cx="398035" cy="412250"/>
          </a:xfrm>
          <a:prstGeom prst="rect">
            <a:avLst/>
          </a:prstGeom>
        </p:spPr>
      </p:pic>
      <p:cxnSp>
        <p:nvCxnSpPr>
          <p:cNvPr id="127" name="Straight Connector 126"/>
          <p:cNvCxnSpPr/>
          <p:nvPr/>
        </p:nvCxnSpPr>
        <p:spPr>
          <a:xfrm>
            <a:off x="6765295"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1537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Services</a:t>
            </a:r>
          </a:p>
        </p:txBody>
      </p:sp>
    </p:spTree>
    <p:extLst>
      <p:ext uri="{BB962C8B-B14F-4D97-AF65-F5344CB8AC3E}">
        <p14:creationId xmlns:p14="http://schemas.microsoft.com/office/powerpoint/2010/main" val="677737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73621" y="184558"/>
            <a:ext cx="1610686" cy="338554"/>
          </a:xfrm>
          <a:prstGeom prst="rect">
            <a:avLst/>
          </a:prstGeom>
          <a:noFill/>
        </p:spPr>
        <p:txBody>
          <a:bodyPr wrap="square" rtlCol="0">
            <a:spAutoFit/>
          </a:bodyPr>
          <a:lstStyle/>
          <a:p>
            <a:r>
              <a:rPr lang="en-US" sz="1600" dirty="0"/>
              <a:t>Networking</a:t>
            </a:r>
          </a:p>
        </p:txBody>
      </p:sp>
      <p:sp>
        <p:nvSpPr>
          <p:cNvPr id="8" name="TextBox 7"/>
          <p:cNvSpPr txBox="1"/>
          <p:nvPr/>
        </p:nvSpPr>
        <p:spPr>
          <a:xfrm>
            <a:off x="5497021" y="184558"/>
            <a:ext cx="1610686" cy="338554"/>
          </a:xfrm>
          <a:prstGeom prst="rect">
            <a:avLst/>
          </a:prstGeom>
          <a:noFill/>
        </p:spPr>
        <p:txBody>
          <a:bodyPr wrap="square" rtlCol="0">
            <a:spAutoFit/>
          </a:bodyPr>
          <a:lstStyle/>
          <a:p>
            <a:r>
              <a:rPr lang="en-US" sz="1600" dirty="0"/>
              <a:t>Analytics</a:t>
            </a:r>
          </a:p>
        </p:txBody>
      </p:sp>
      <p:sp>
        <p:nvSpPr>
          <p:cNvPr id="6" name="TextBox 5"/>
          <p:cNvSpPr txBox="1"/>
          <p:nvPr/>
        </p:nvSpPr>
        <p:spPr>
          <a:xfrm>
            <a:off x="184558" y="184558"/>
            <a:ext cx="1610686" cy="338554"/>
          </a:xfrm>
          <a:prstGeom prst="rect">
            <a:avLst/>
          </a:prstGeom>
          <a:noFill/>
        </p:spPr>
        <p:txBody>
          <a:bodyPr wrap="square" rtlCol="0">
            <a:spAutoFit/>
          </a:bodyPr>
          <a:lstStyle/>
          <a:p>
            <a:r>
              <a:rPr lang="en-US" sz="1600" dirty="0"/>
              <a:t>Compute</a:t>
            </a:r>
          </a:p>
        </p:txBody>
      </p:sp>
      <p:sp>
        <p:nvSpPr>
          <p:cNvPr id="108" name="TextBox 107"/>
          <p:cNvSpPr txBox="1"/>
          <p:nvPr/>
        </p:nvSpPr>
        <p:spPr>
          <a:xfrm>
            <a:off x="184557" y="2434210"/>
            <a:ext cx="2878393" cy="338554"/>
          </a:xfrm>
          <a:prstGeom prst="rect">
            <a:avLst/>
          </a:prstGeom>
          <a:noFill/>
        </p:spPr>
        <p:txBody>
          <a:bodyPr wrap="square" rtlCol="0">
            <a:spAutoFit/>
          </a:bodyPr>
          <a:lstStyle/>
          <a:p>
            <a:r>
              <a:rPr lang="en-US" sz="1600" dirty="0"/>
              <a:t>Storage &amp; Content Delivery</a:t>
            </a:r>
          </a:p>
        </p:txBody>
      </p:sp>
      <p:sp>
        <p:nvSpPr>
          <p:cNvPr id="104" name="TextBox 103"/>
          <p:cNvSpPr txBox="1"/>
          <p:nvPr/>
        </p:nvSpPr>
        <p:spPr>
          <a:xfrm>
            <a:off x="184558" y="1323871"/>
            <a:ext cx="1908208" cy="338554"/>
          </a:xfrm>
          <a:prstGeom prst="rect">
            <a:avLst/>
          </a:prstGeom>
          <a:noFill/>
        </p:spPr>
        <p:txBody>
          <a:bodyPr wrap="square" rtlCol="0">
            <a:spAutoFit/>
          </a:bodyPr>
          <a:lstStyle/>
          <a:p>
            <a:r>
              <a:rPr lang="en-US" sz="1600" dirty="0"/>
              <a:t>Developer Tools</a:t>
            </a:r>
          </a:p>
        </p:txBody>
      </p:sp>
      <p:sp>
        <p:nvSpPr>
          <p:cNvPr id="128" name="TextBox 127"/>
          <p:cNvSpPr txBox="1"/>
          <p:nvPr/>
        </p:nvSpPr>
        <p:spPr>
          <a:xfrm>
            <a:off x="1986949" y="1323871"/>
            <a:ext cx="2684677" cy="338554"/>
          </a:xfrm>
          <a:prstGeom prst="rect">
            <a:avLst/>
          </a:prstGeom>
          <a:noFill/>
        </p:spPr>
        <p:txBody>
          <a:bodyPr wrap="square" rtlCol="0">
            <a:spAutoFit/>
          </a:bodyPr>
          <a:lstStyle/>
          <a:p>
            <a:r>
              <a:rPr lang="en-US" sz="1600" dirty="0"/>
              <a:t>Management Tools</a:t>
            </a:r>
          </a:p>
        </p:txBody>
      </p:sp>
      <p:sp>
        <p:nvSpPr>
          <p:cNvPr id="143" name="TextBox 142"/>
          <p:cNvSpPr txBox="1"/>
          <p:nvPr/>
        </p:nvSpPr>
        <p:spPr>
          <a:xfrm>
            <a:off x="5320260" y="1323871"/>
            <a:ext cx="2051891" cy="338554"/>
          </a:xfrm>
          <a:prstGeom prst="rect">
            <a:avLst/>
          </a:prstGeom>
          <a:noFill/>
        </p:spPr>
        <p:txBody>
          <a:bodyPr wrap="square" rtlCol="0">
            <a:spAutoFit/>
          </a:bodyPr>
          <a:lstStyle/>
          <a:p>
            <a:r>
              <a:rPr lang="en-US" sz="1600" dirty="0"/>
              <a:t>Security &amp; Identity</a:t>
            </a:r>
          </a:p>
        </p:txBody>
      </p:sp>
      <p:sp>
        <p:nvSpPr>
          <p:cNvPr id="159" name="TextBox 158"/>
          <p:cNvSpPr txBox="1"/>
          <p:nvPr/>
        </p:nvSpPr>
        <p:spPr>
          <a:xfrm>
            <a:off x="3349330" y="2434210"/>
            <a:ext cx="2684677" cy="338554"/>
          </a:xfrm>
          <a:prstGeom prst="rect">
            <a:avLst/>
          </a:prstGeom>
          <a:noFill/>
        </p:spPr>
        <p:txBody>
          <a:bodyPr wrap="square" rtlCol="0">
            <a:spAutoFit/>
          </a:bodyPr>
          <a:lstStyle/>
          <a:p>
            <a:r>
              <a:rPr lang="en-US" sz="1600" dirty="0"/>
              <a:t>Application Services</a:t>
            </a:r>
          </a:p>
        </p:txBody>
      </p:sp>
      <p:sp>
        <p:nvSpPr>
          <p:cNvPr id="112" name="TextBox 111"/>
          <p:cNvSpPr txBox="1"/>
          <p:nvPr/>
        </p:nvSpPr>
        <p:spPr>
          <a:xfrm>
            <a:off x="184557" y="3558333"/>
            <a:ext cx="2143893" cy="338554"/>
          </a:xfrm>
          <a:prstGeom prst="rect">
            <a:avLst/>
          </a:prstGeom>
          <a:noFill/>
        </p:spPr>
        <p:txBody>
          <a:bodyPr wrap="square" rtlCol="0">
            <a:spAutoFit/>
          </a:bodyPr>
          <a:lstStyle/>
          <a:p>
            <a:r>
              <a:rPr lang="en-US" sz="1600" dirty="0"/>
              <a:t>Mobile Services</a:t>
            </a:r>
          </a:p>
        </p:txBody>
      </p:sp>
      <p:sp>
        <p:nvSpPr>
          <p:cNvPr id="180" name="TextBox 179"/>
          <p:cNvSpPr txBox="1"/>
          <p:nvPr/>
        </p:nvSpPr>
        <p:spPr>
          <a:xfrm>
            <a:off x="2467620" y="3558333"/>
            <a:ext cx="1610686" cy="338554"/>
          </a:xfrm>
          <a:prstGeom prst="rect">
            <a:avLst/>
          </a:prstGeom>
          <a:noFill/>
        </p:spPr>
        <p:txBody>
          <a:bodyPr wrap="square" rtlCol="0">
            <a:spAutoFit/>
          </a:bodyPr>
          <a:lstStyle/>
          <a:p>
            <a:r>
              <a:rPr lang="en-US" sz="1600" dirty="0"/>
              <a:t>Database</a:t>
            </a:r>
          </a:p>
        </p:txBody>
      </p:sp>
      <p:sp>
        <p:nvSpPr>
          <p:cNvPr id="189" name="TextBox 188"/>
          <p:cNvSpPr txBox="1"/>
          <p:nvPr/>
        </p:nvSpPr>
        <p:spPr>
          <a:xfrm>
            <a:off x="6858263" y="3558333"/>
            <a:ext cx="2378293" cy="338554"/>
          </a:xfrm>
          <a:prstGeom prst="rect">
            <a:avLst/>
          </a:prstGeom>
          <a:noFill/>
        </p:spPr>
        <p:txBody>
          <a:bodyPr wrap="square" rtlCol="0">
            <a:spAutoFit/>
          </a:bodyPr>
          <a:lstStyle/>
          <a:p>
            <a:r>
              <a:rPr lang="en-US" sz="1600" dirty="0"/>
              <a:t>Enterprise Applications</a:t>
            </a:r>
          </a:p>
        </p:txBody>
      </p:sp>
      <p:sp>
        <p:nvSpPr>
          <p:cNvPr id="109" name="TextBox 108"/>
          <p:cNvSpPr txBox="1"/>
          <p:nvPr/>
        </p:nvSpPr>
        <p:spPr>
          <a:xfrm>
            <a:off x="184558" y="2829631"/>
            <a:ext cx="512102" cy="220341"/>
          </a:xfrm>
          <a:prstGeom prst="rect">
            <a:avLst/>
          </a:prstGeom>
          <a:noFill/>
        </p:spPr>
        <p:txBody>
          <a:bodyPr wrap="square" lIns="0" tIns="0" rIns="0" bIns="0" rtlCol="0" anchor="ctr">
            <a:noAutofit/>
          </a:bodyPr>
          <a:lstStyle/>
          <a:p>
            <a:pPr algn="ctr"/>
            <a:r>
              <a:rPr lang="en-US" sz="600" b="1" dirty="0"/>
              <a:t>S3</a:t>
            </a:r>
          </a:p>
        </p:txBody>
      </p:sp>
      <p:pic>
        <p:nvPicPr>
          <p:cNvPr id="110" name="Picture 10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97" y="3116356"/>
            <a:ext cx="324624" cy="383162"/>
          </a:xfrm>
          <a:prstGeom prst="rect">
            <a:avLst/>
          </a:prstGeom>
        </p:spPr>
      </p:pic>
      <p:sp>
        <p:nvSpPr>
          <p:cNvPr id="151" name="TextBox 150"/>
          <p:cNvSpPr txBox="1"/>
          <p:nvPr/>
        </p:nvSpPr>
        <p:spPr>
          <a:xfrm>
            <a:off x="699827" y="2829631"/>
            <a:ext cx="512102" cy="220341"/>
          </a:xfrm>
          <a:prstGeom prst="rect">
            <a:avLst/>
          </a:prstGeom>
          <a:noFill/>
        </p:spPr>
        <p:txBody>
          <a:bodyPr wrap="square" lIns="0" tIns="0" rIns="0" bIns="0" rtlCol="0" anchor="ctr">
            <a:noAutofit/>
          </a:bodyPr>
          <a:lstStyle/>
          <a:p>
            <a:pPr algn="ctr"/>
            <a:r>
              <a:rPr lang="en-US" sz="600" b="1" dirty="0"/>
              <a:t>CloudFront</a:t>
            </a: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55" y="3113163"/>
            <a:ext cx="324623" cy="389549"/>
          </a:xfrm>
          <a:prstGeom prst="rect">
            <a:avLst/>
          </a:prstGeom>
        </p:spPr>
      </p:pic>
      <p:sp>
        <p:nvSpPr>
          <p:cNvPr id="153" name="TextBox 152"/>
          <p:cNvSpPr txBox="1"/>
          <p:nvPr/>
        </p:nvSpPr>
        <p:spPr>
          <a:xfrm>
            <a:off x="1215096" y="2829631"/>
            <a:ext cx="512102" cy="220341"/>
          </a:xfrm>
          <a:prstGeom prst="rect">
            <a:avLst/>
          </a:prstGeom>
          <a:noFill/>
        </p:spPr>
        <p:txBody>
          <a:bodyPr wrap="square" lIns="0" tIns="0" rIns="0" bIns="0" rtlCol="0" anchor="ctr">
            <a:noAutofit/>
          </a:bodyPr>
          <a:lstStyle/>
          <a:p>
            <a:pPr algn="ctr"/>
            <a:r>
              <a:rPr lang="en-US" sz="600" b="1" dirty="0"/>
              <a:t>EFS</a:t>
            </a:r>
          </a:p>
        </p:txBody>
      </p:sp>
      <p:pic>
        <p:nvPicPr>
          <p:cNvPr id="154" name="Picture 1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012" y="3113695"/>
            <a:ext cx="324624" cy="388484"/>
          </a:xfrm>
          <a:prstGeom prst="rect">
            <a:avLst/>
          </a:prstGeom>
        </p:spPr>
      </p:pic>
      <p:sp>
        <p:nvSpPr>
          <p:cNvPr id="155" name="TextBox 154"/>
          <p:cNvSpPr txBox="1"/>
          <p:nvPr/>
        </p:nvSpPr>
        <p:spPr>
          <a:xfrm>
            <a:off x="1730365" y="2829631"/>
            <a:ext cx="512102" cy="220341"/>
          </a:xfrm>
          <a:prstGeom prst="rect">
            <a:avLst/>
          </a:prstGeom>
          <a:noFill/>
        </p:spPr>
        <p:txBody>
          <a:bodyPr wrap="square" lIns="0" tIns="0" rIns="0" bIns="0" rtlCol="0" anchor="ctr">
            <a:noAutofit/>
          </a:bodyPr>
          <a:lstStyle/>
          <a:p>
            <a:pPr algn="ctr"/>
            <a:r>
              <a:rPr lang="en-US" sz="600" b="1" dirty="0"/>
              <a:t>Glacier</a:t>
            </a:r>
          </a:p>
        </p:txBody>
      </p:sp>
      <p:pic>
        <p:nvPicPr>
          <p:cNvPr id="156" name="Picture 1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4370" y="3113163"/>
            <a:ext cx="324623" cy="389549"/>
          </a:xfrm>
          <a:prstGeom prst="rect">
            <a:avLst/>
          </a:prstGeom>
        </p:spPr>
      </p:pic>
      <p:sp>
        <p:nvSpPr>
          <p:cNvPr id="157" name="TextBox 156"/>
          <p:cNvSpPr txBox="1"/>
          <p:nvPr/>
        </p:nvSpPr>
        <p:spPr>
          <a:xfrm>
            <a:off x="2245634" y="2829631"/>
            <a:ext cx="512102" cy="220341"/>
          </a:xfrm>
          <a:prstGeom prst="rect">
            <a:avLst/>
          </a:prstGeom>
          <a:noFill/>
        </p:spPr>
        <p:txBody>
          <a:bodyPr wrap="square" lIns="0" tIns="0" rIns="0" bIns="0" rtlCol="0" anchor="ctr">
            <a:noAutofit/>
          </a:bodyPr>
          <a:lstStyle/>
          <a:p>
            <a:pPr algn="ctr"/>
            <a:r>
              <a:rPr lang="en-US" sz="600" b="1" dirty="0"/>
              <a:t>Storage Gateway</a:t>
            </a:r>
          </a:p>
        </p:txBody>
      </p:sp>
      <p:pic>
        <p:nvPicPr>
          <p:cNvPr id="158" name="Picture 1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9727" y="3113695"/>
            <a:ext cx="324624" cy="388484"/>
          </a:xfrm>
          <a:prstGeom prst="rect">
            <a:avLst/>
          </a:prstGeom>
        </p:spPr>
      </p:pic>
      <p:sp>
        <p:nvSpPr>
          <p:cNvPr id="160" name="TextBox 159"/>
          <p:cNvSpPr txBox="1"/>
          <p:nvPr/>
        </p:nvSpPr>
        <p:spPr>
          <a:xfrm>
            <a:off x="3410293" y="2829631"/>
            <a:ext cx="512102" cy="220341"/>
          </a:xfrm>
          <a:prstGeom prst="rect">
            <a:avLst/>
          </a:prstGeom>
          <a:noFill/>
        </p:spPr>
        <p:txBody>
          <a:bodyPr wrap="square" lIns="0" tIns="0" rIns="0" bIns="0" rtlCol="0" anchor="ctr">
            <a:noAutofit/>
          </a:bodyPr>
          <a:lstStyle/>
          <a:p>
            <a:pPr algn="ctr"/>
            <a:r>
              <a:rPr lang="en-US" sz="600" b="1" dirty="0"/>
              <a:t>API Gateway</a:t>
            </a:r>
          </a:p>
        </p:txBody>
      </p:sp>
      <p:pic>
        <p:nvPicPr>
          <p:cNvPr id="161" name="Picture 1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4032" y="3113163"/>
            <a:ext cx="324623" cy="389549"/>
          </a:xfrm>
          <a:prstGeom prst="rect">
            <a:avLst/>
          </a:prstGeom>
        </p:spPr>
      </p:pic>
      <p:sp>
        <p:nvSpPr>
          <p:cNvPr id="162" name="TextBox 161"/>
          <p:cNvSpPr txBox="1"/>
          <p:nvPr/>
        </p:nvSpPr>
        <p:spPr>
          <a:xfrm>
            <a:off x="4028771" y="2829631"/>
            <a:ext cx="512102" cy="220341"/>
          </a:xfrm>
          <a:prstGeom prst="rect">
            <a:avLst/>
          </a:prstGeom>
          <a:noFill/>
        </p:spPr>
        <p:txBody>
          <a:bodyPr wrap="square" lIns="0" tIns="0" rIns="0" bIns="0" rtlCol="0" anchor="ctr">
            <a:noAutofit/>
          </a:bodyPr>
          <a:lstStyle/>
          <a:p>
            <a:pPr algn="ctr"/>
            <a:r>
              <a:rPr lang="en-US" sz="600" b="1" dirty="0"/>
              <a:t>AppStream</a:t>
            </a:r>
          </a:p>
        </p:txBody>
      </p:sp>
      <p:pic>
        <p:nvPicPr>
          <p:cNvPr id="163" name="Picture 1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2510" y="3113163"/>
            <a:ext cx="324623" cy="389549"/>
          </a:xfrm>
          <a:prstGeom prst="rect">
            <a:avLst/>
          </a:prstGeom>
        </p:spPr>
      </p:pic>
      <p:sp>
        <p:nvSpPr>
          <p:cNvPr id="164" name="TextBox 163"/>
          <p:cNvSpPr txBox="1"/>
          <p:nvPr/>
        </p:nvSpPr>
        <p:spPr>
          <a:xfrm>
            <a:off x="4667409" y="2829631"/>
            <a:ext cx="512102" cy="220341"/>
          </a:xfrm>
          <a:prstGeom prst="rect">
            <a:avLst/>
          </a:prstGeom>
          <a:noFill/>
        </p:spPr>
        <p:txBody>
          <a:bodyPr wrap="square" lIns="0" tIns="0" rIns="0" bIns="0" rtlCol="0" anchor="ctr">
            <a:noAutofit/>
          </a:bodyPr>
          <a:lstStyle/>
          <a:p>
            <a:pPr algn="ctr"/>
            <a:r>
              <a:rPr lang="en-US" sz="600" b="1" dirty="0"/>
              <a:t>CloudSearch</a:t>
            </a:r>
          </a:p>
        </p:txBody>
      </p:sp>
      <p:pic>
        <p:nvPicPr>
          <p:cNvPr id="165" name="Picture 1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1148" y="3113163"/>
            <a:ext cx="324623" cy="389549"/>
          </a:xfrm>
          <a:prstGeom prst="rect">
            <a:avLst/>
          </a:prstGeom>
        </p:spPr>
      </p:pic>
      <p:sp>
        <p:nvSpPr>
          <p:cNvPr id="166" name="TextBox 165"/>
          <p:cNvSpPr txBox="1"/>
          <p:nvPr/>
        </p:nvSpPr>
        <p:spPr>
          <a:xfrm>
            <a:off x="5299327" y="2829631"/>
            <a:ext cx="512102" cy="220341"/>
          </a:xfrm>
          <a:prstGeom prst="rect">
            <a:avLst/>
          </a:prstGeom>
          <a:noFill/>
        </p:spPr>
        <p:txBody>
          <a:bodyPr wrap="square" lIns="0" tIns="0" rIns="0" bIns="0" rtlCol="0" anchor="ctr">
            <a:noAutofit/>
          </a:bodyPr>
          <a:lstStyle/>
          <a:p>
            <a:pPr algn="ctr"/>
            <a:r>
              <a:rPr lang="en-US" sz="600" b="1" dirty="0"/>
              <a:t>Elastic Transcoder</a:t>
            </a:r>
          </a:p>
        </p:txBody>
      </p:sp>
      <p:pic>
        <p:nvPicPr>
          <p:cNvPr id="167" name="Picture 16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3066" y="3113163"/>
            <a:ext cx="324623" cy="389549"/>
          </a:xfrm>
          <a:prstGeom prst="rect">
            <a:avLst/>
          </a:prstGeom>
        </p:spPr>
      </p:pic>
      <p:sp>
        <p:nvSpPr>
          <p:cNvPr id="168" name="TextBox 167"/>
          <p:cNvSpPr txBox="1"/>
          <p:nvPr/>
        </p:nvSpPr>
        <p:spPr>
          <a:xfrm>
            <a:off x="5857327" y="2829631"/>
            <a:ext cx="512102" cy="220341"/>
          </a:xfrm>
          <a:prstGeom prst="rect">
            <a:avLst/>
          </a:prstGeom>
          <a:noFill/>
        </p:spPr>
        <p:txBody>
          <a:bodyPr wrap="square" lIns="0" tIns="0" rIns="0" bIns="0" rtlCol="0" anchor="ctr">
            <a:noAutofit/>
          </a:bodyPr>
          <a:lstStyle/>
          <a:p>
            <a:pPr algn="ctr"/>
            <a:r>
              <a:rPr lang="en-US" sz="600" b="1" dirty="0"/>
              <a:t>SES</a:t>
            </a:r>
          </a:p>
        </p:txBody>
      </p:sp>
      <p:pic>
        <p:nvPicPr>
          <p:cNvPr id="169" name="Picture 16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51066" y="3119446"/>
            <a:ext cx="324624" cy="376982"/>
          </a:xfrm>
          <a:prstGeom prst="rect">
            <a:avLst/>
          </a:prstGeom>
        </p:spPr>
      </p:pic>
      <p:sp>
        <p:nvSpPr>
          <p:cNvPr id="170" name="TextBox 169"/>
          <p:cNvSpPr txBox="1"/>
          <p:nvPr/>
        </p:nvSpPr>
        <p:spPr>
          <a:xfrm>
            <a:off x="6401887" y="2829631"/>
            <a:ext cx="512102" cy="220341"/>
          </a:xfrm>
          <a:prstGeom prst="rect">
            <a:avLst/>
          </a:prstGeom>
          <a:noFill/>
        </p:spPr>
        <p:txBody>
          <a:bodyPr wrap="square" lIns="0" tIns="0" rIns="0" bIns="0" rtlCol="0" anchor="ctr">
            <a:noAutofit/>
          </a:bodyPr>
          <a:lstStyle/>
          <a:p>
            <a:pPr algn="ctr"/>
            <a:r>
              <a:rPr lang="en-US" sz="600" b="1" dirty="0"/>
              <a:t>SQS</a:t>
            </a:r>
          </a:p>
        </p:txBody>
      </p:sp>
      <p:pic>
        <p:nvPicPr>
          <p:cNvPr id="171" name="Picture 17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95627" y="3113163"/>
            <a:ext cx="324623" cy="389549"/>
          </a:xfrm>
          <a:prstGeom prst="rect">
            <a:avLst/>
          </a:prstGeom>
        </p:spPr>
      </p:pic>
      <p:sp>
        <p:nvSpPr>
          <p:cNvPr id="172" name="TextBox 171"/>
          <p:cNvSpPr txBox="1"/>
          <p:nvPr/>
        </p:nvSpPr>
        <p:spPr>
          <a:xfrm>
            <a:off x="6980047" y="2829631"/>
            <a:ext cx="512102" cy="220341"/>
          </a:xfrm>
          <a:prstGeom prst="rect">
            <a:avLst/>
          </a:prstGeom>
          <a:noFill/>
        </p:spPr>
        <p:txBody>
          <a:bodyPr wrap="square" lIns="0" tIns="0" rIns="0" bIns="0" rtlCol="0" anchor="ctr">
            <a:noAutofit/>
          </a:bodyPr>
          <a:lstStyle/>
          <a:p>
            <a:pPr algn="ctr"/>
            <a:r>
              <a:rPr lang="en-US" sz="600" b="1" dirty="0"/>
              <a:t>SWF</a:t>
            </a:r>
          </a:p>
        </p:txBody>
      </p:sp>
      <p:pic>
        <p:nvPicPr>
          <p:cNvPr id="173" name="Picture 17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3787" y="3113163"/>
            <a:ext cx="324623" cy="389549"/>
          </a:xfrm>
          <a:prstGeom prst="rect">
            <a:avLst/>
          </a:prstGeom>
        </p:spPr>
      </p:pic>
      <p:sp>
        <p:nvSpPr>
          <p:cNvPr id="174" name="TextBox 173"/>
          <p:cNvSpPr txBox="1"/>
          <p:nvPr/>
        </p:nvSpPr>
        <p:spPr>
          <a:xfrm>
            <a:off x="734328" y="3961348"/>
            <a:ext cx="512102" cy="220341"/>
          </a:xfrm>
          <a:prstGeom prst="rect">
            <a:avLst/>
          </a:prstGeom>
          <a:noFill/>
        </p:spPr>
        <p:txBody>
          <a:bodyPr wrap="square" lIns="0" tIns="0" rIns="0" bIns="0" rtlCol="0" anchor="ctr">
            <a:noAutofit/>
          </a:bodyPr>
          <a:lstStyle/>
          <a:p>
            <a:pPr algn="ctr"/>
            <a:r>
              <a:rPr lang="en-US" sz="600" b="1" dirty="0"/>
              <a:t>Device Farm</a:t>
            </a:r>
          </a:p>
        </p:txBody>
      </p:sp>
      <p:pic>
        <p:nvPicPr>
          <p:cNvPr id="175" name="Picture 1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8458" y="4244879"/>
            <a:ext cx="323841" cy="389549"/>
          </a:xfrm>
          <a:prstGeom prst="rect">
            <a:avLst/>
          </a:prstGeom>
        </p:spPr>
      </p:pic>
      <p:sp>
        <p:nvSpPr>
          <p:cNvPr id="176" name="TextBox 175"/>
          <p:cNvSpPr txBox="1"/>
          <p:nvPr/>
        </p:nvSpPr>
        <p:spPr>
          <a:xfrm>
            <a:off x="1284097" y="3961348"/>
            <a:ext cx="512102" cy="220341"/>
          </a:xfrm>
          <a:prstGeom prst="rect">
            <a:avLst/>
          </a:prstGeom>
          <a:noFill/>
        </p:spPr>
        <p:txBody>
          <a:bodyPr wrap="square" lIns="0" tIns="0" rIns="0" bIns="0" rtlCol="0" anchor="ctr">
            <a:noAutofit/>
          </a:bodyPr>
          <a:lstStyle/>
          <a:p>
            <a:pPr algn="ctr"/>
            <a:r>
              <a:rPr lang="en-US" sz="600" b="1" dirty="0"/>
              <a:t>Mobile Analytics</a:t>
            </a:r>
          </a:p>
        </p:txBody>
      </p:sp>
      <p:pic>
        <p:nvPicPr>
          <p:cNvPr id="177" name="Picture 1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7836" y="4277342"/>
            <a:ext cx="324624" cy="324624"/>
          </a:xfrm>
          <a:prstGeom prst="rect">
            <a:avLst/>
          </a:prstGeom>
        </p:spPr>
      </p:pic>
      <p:sp>
        <p:nvSpPr>
          <p:cNvPr id="113" name="TextBox 112"/>
          <p:cNvSpPr txBox="1"/>
          <p:nvPr/>
        </p:nvSpPr>
        <p:spPr>
          <a:xfrm>
            <a:off x="184558" y="3961348"/>
            <a:ext cx="512102" cy="220341"/>
          </a:xfrm>
          <a:prstGeom prst="rect">
            <a:avLst/>
          </a:prstGeom>
          <a:noFill/>
        </p:spPr>
        <p:txBody>
          <a:bodyPr wrap="square" lIns="0" tIns="0" rIns="0" bIns="0" rtlCol="0" anchor="ctr">
            <a:noAutofit/>
          </a:bodyPr>
          <a:lstStyle/>
          <a:p>
            <a:pPr algn="ctr"/>
            <a:r>
              <a:rPr lang="en-US" sz="600" b="1" dirty="0"/>
              <a:t>Cognito</a:t>
            </a:r>
          </a:p>
        </p:txBody>
      </p:sp>
      <p:pic>
        <p:nvPicPr>
          <p:cNvPr id="114" name="Picture 11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8297" y="4245412"/>
            <a:ext cx="324624" cy="388484"/>
          </a:xfrm>
          <a:prstGeom prst="rect">
            <a:avLst/>
          </a:prstGeom>
        </p:spPr>
      </p:pic>
      <p:sp>
        <p:nvSpPr>
          <p:cNvPr id="178" name="TextBox 177"/>
          <p:cNvSpPr txBox="1"/>
          <p:nvPr/>
        </p:nvSpPr>
        <p:spPr>
          <a:xfrm>
            <a:off x="1833867" y="3961348"/>
            <a:ext cx="512102" cy="220341"/>
          </a:xfrm>
          <a:prstGeom prst="rect">
            <a:avLst/>
          </a:prstGeom>
          <a:noFill/>
        </p:spPr>
        <p:txBody>
          <a:bodyPr wrap="square" lIns="0" tIns="0" rIns="0" bIns="0" rtlCol="0" anchor="ctr">
            <a:noAutofit/>
          </a:bodyPr>
          <a:lstStyle/>
          <a:p>
            <a:pPr algn="ctr"/>
            <a:r>
              <a:rPr lang="en-US" sz="600" b="1" dirty="0"/>
              <a:t>SNS</a:t>
            </a:r>
          </a:p>
        </p:txBody>
      </p:sp>
      <p:pic>
        <p:nvPicPr>
          <p:cNvPr id="179" name="Picture 17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32841" y="4277342"/>
            <a:ext cx="314151" cy="324624"/>
          </a:xfrm>
          <a:prstGeom prst="rect">
            <a:avLst/>
          </a:prstGeom>
        </p:spPr>
      </p:pic>
      <p:sp>
        <p:nvSpPr>
          <p:cNvPr id="181" name="TextBox 180"/>
          <p:cNvSpPr txBox="1"/>
          <p:nvPr/>
        </p:nvSpPr>
        <p:spPr>
          <a:xfrm>
            <a:off x="2467620" y="3961348"/>
            <a:ext cx="512102" cy="220341"/>
          </a:xfrm>
          <a:prstGeom prst="rect">
            <a:avLst/>
          </a:prstGeom>
          <a:noFill/>
        </p:spPr>
        <p:txBody>
          <a:bodyPr wrap="square" lIns="0" tIns="0" rIns="0" bIns="0" rtlCol="0" anchor="ctr">
            <a:noAutofit/>
          </a:bodyPr>
          <a:lstStyle/>
          <a:p>
            <a:pPr algn="ctr"/>
            <a:r>
              <a:rPr lang="en-US" sz="600" b="1" dirty="0"/>
              <a:t>RDS</a:t>
            </a:r>
          </a:p>
        </p:txBody>
      </p:sp>
      <p:pic>
        <p:nvPicPr>
          <p:cNvPr id="182" name="Picture 18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61359" y="4251981"/>
            <a:ext cx="324624" cy="375346"/>
          </a:xfrm>
          <a:prstGeom prst="rect">
            <a:avLst/>
          </a:prstGeom>
        </p:spPr>
      </p:pic>
      <p:sp>
        <p:nvSpPr>
          <p:cNvPr id="183" name="TextBox 182"/>
          <p:cNvSpPr txBox="1"/>
          <p:nvPr/>
        </p:nvSpPr>
        <p:spPr>
          <a:xfrm>
            <a:off x="3017390" y="3961348"/>
            <a:ext cx="512102" cy="220341"/>
          </a:xfrm>
          <a:prstGeom prst="rect">
            <a:avLst/>
          </a:prstGeom>
          <a:noFill/>
        </p:spPr>
        <p:txBody>
          <a:bodyPr wrap="square" lIns="0" tIns="0" rIns="0" bIns="0" rtlCol="0" anchor="ctr">
            <a:noAutofit/>
          </a:bodyPr>
          <a:lstStyle/>
          <a:p>
            <a:pPr algn="ctr"/>
            <a:r>
              <a:rPr lang="en-US" sz="600" b="1" dirty="0"/>
              <a:t>DynamoDB</a:t>
            </a:r>
          </a:p>
        </p:txBody>
      </p:sp>
      <p:pic>
        <p:nvPicPr>
          <p:cNvPr id="184" name="Picture 18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111128" y="4257365"/>
            <a:ext cx="324624" cy="364577"/>
          </a:xfrm>
          <a:prstGeom prst="rect">
            <a:avLst/>
          </a:prstGeom>
        </p:spPr>
      </p:pic>
      <p:sp>
        <p:nvSpPr>
          <p:cNvPr id="185" name="TextBox 184"/>
          <p:cNvSpPr txBox="1"/>
          <p:nvPr/>
        </p:nvSpPr>
        <p:spPr>
          <a:xfrm>
            <a:off x="3567159" y="3961348"/>
            <a:ext cx="512102" cy="220341"/>
          </a:xfrm>
          <a:prstGeom prst="rect">
            <a:avLst/>
          </a:prstGeom>
          <a:noFill/>
        </p:spPr>
        <p:txBody>
          <a:bodyPr wrap="square" lIns="0" tIns="0" rIns="0" bIns="0" rtlCol="0" anchor="ctr">
            <a:noAutofit/>
          </a:bodyPr>
          <a:lstStyle/>
          <a:p>
            <a:pPr algn="ctr"/>
            <a:r>
              <a:rPr lang="en-US" sz="600" b="1" dirty="0"/>
              <a:t>ElastiCache</a:t>
            </a:r>
          </a:p>
        </p:txBody>
      </p:sp>
      <p:pic>
        <p:nvPicPr>
          <p:cNvPr id="186" name="Picture 18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61289" y="4244879"/>
            <a:ext cx="323841" cy="389549"/>
          </a:xfrm>
          <a:prstGeom prst="rect">
            <a:avLst/>
          </a:prstGeom>
          <a:noFill/>
          <a:ln>
            <a:noFill/>
          </a:ln>
        </p:spPr>
      </p:pic>
      <p:sp>
        <p:nvSpPr>
          <p:cNvPr id="187" name="TextBox 186"/>
          <p:cNvSpPr txBox="1"/>
          <p:nvPr/>
        </p:nvSpPr>
        <p:spPr>
          <a:xfrm>
            <a:off x="4116929" y="3961348"/>
            <a:ext cx="512102" cy="220341"/>
          </a:xfrm>
          <a:prstGeom prst="rect">
            <a:avLst/>
          </a:prstGeom>
          <a:noFill/>
        </p:spPr>
        <p:txBody>
          <a:bodyPr wrap="square" lIns="0" tIns="0" rIns="0" bIns="0" rtlCol="0" anchor="ctr">
            <a:noAutofit/>
          </a:bodyPr>
          <a:lstStyle/>
          <a:p>
            <a:pPr algn="ctr"/>
            <a:r>
              <a:rPr lang="en-US" sz="600" b="1" dirty="0"/>
              <a:t>RedShift</a:t>
            </a:r>
          </a:p>
        </p:txBody>
      </p:sp>
      <p:pic>
        <p:nvPicPr>
          <p:cNvPr id="188" name="Picture 18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10667" y="4255701"/>
            <a:ext cx="324624" cy="367906"/>
          </a:xfrm>
          <a:prstGeom prst="rect">
            <a:avLst/>
          </a:prstGeom>
        </p:spPr>
      </p:pic>
      <p:sp>
        <p:nvSpPr>
          <p:cNvPr id="190" name="TextBox 189"/>
          <p:cNvSpPr txBox="1"/>
          <p:nvPr/>
        </p:nvSpPr>
        <p:spPr>
          <a:xfrm>
            <a:off x="6980189" y="3961348"/>
            <a:ext cx="512102" cy="220341"/>
          </a:xfrm>
          <a:prstGeom prst="rect">
            <a:avLst/>
          </a:prstGeom>
          <a:noFill/>
        </p:spPr>
        <p:txBody>
          <a:bodyPr wrap="square" lIns="0" tIns="0" rIns="0" bIns="0" rtlCol="0" anchor="ctr">
            <a:noAutofit/>
          </a:bodyPr>
          <a:lstStyle/>
          <a:p>
            <a:pPr algn="ctr"/>
            <a:r>
              <a:rPr lang="en-US" sz="600" b="1" dirty="0"/>
              <a:t>WorkSpaces</a:t>
            </a:r>
          </a:p>
        </p:txBody>
      </p:sp>
      <p:sp>
        <p:nvSpPr>
          <p:cNvPr id="192" name="TextBox 191"/>
          <p:cNvSpPr txBox="1"/>
          <p:nvPr/>
        </p:nvSpPr>
        <p:spPr>
          <a:xfrm>
            <a:off x="7529958" y="3961348"/>
            <a:ext cx="512102" cy="220341"/>
          </a:xfrm>
          <a:prstGeom prst="rect">
            <a:avLst/>
          </a:prstGeom>
          <a:noFill/>
        </p:spPr>
        <p:txBody>
          <a:bodyPr wrap="square" lIns="0" tIns="0" rIns="0" bIns="0" rtlCol="0" anchor="ctr">
            <a:noAutofit/>
          </a:bodyPr>
          <a:lstStyle/>
          <a:p>
            <a:pPr algn="ctr"/>
            <a:r>
              <a:rPr lang="en-US" sz="600" b="1" dirty="0"/>
              <a:t>WorkDocs</a:t>
            </a:r>
          </a:p>
        </p:txBody>
      </p:sp>
      <p:pic>
        <p:nvPicPr>
          <p:cNvPr id="193" name="Picture 1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23697" y="4255615"/>
            <a:ext cx="324624" cy="368078"/>
          </a:xfrm>
          <a:prstGeom prst="rect">
            <a:avLst/>
          </a:prstGeom>
        </p:spPr>
      </p:pic>
      <p:sp>
        <p:nvSpPr>
          <p:cNvPr id="194" name="TextBox 193"/>
          <p:cNvSpPr txBox="1"/>
          <p:nvPr/>
        </p:nvSpPr>
        <p:spPr>
          <a:xfrm>
            <a:off x="8079728" y="3961348"/>
            <a:ext cx="512102" cy="220341"/>
          </a:xfrm>
          <a:prstGeom prst="rect">
            <a:avLst/>
          </a:prstGeom>
          <a:noFill/>
        </p:spPr>
        <p:txBody>
          <a:bodyPr wrap="square" lIns="0" tIns="0" rIns="0" bIns="0" rtlCol="0" anchor="ctr">
            <a:noAutofit/>
          </a:bodyPr>
          <a:lstStyle/>
          <a:p>
            <a:pPr algn="ctr"/>
            <a:r>
              <a:rPr lang="en-US" sz="600" b="1" dirty="0"/>
              <a:t>WorkMail</a:t>
            </a:r>
          </a:p>
        </p:txBody>
      </p:sp>
      <p:pic>
        <p:nvPicPr>
          <p:cNvPr id="191" name="Picture 19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73927" y="4253536"/>
            <a:ext cx="324624" cy="372235"/>
          </a:xfrm>
          <a:prstGeom prst="rect">
            <a:avLst/>
          </a:prstGeom>
        </p:spPr>
      </p:pic>
      <p:pic>
        <p:nvPicPr>
          <p:cNvPr id="195" name="Picture 19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173467" y="4253214"/>
            <a:ext cx="324624" cy="372878"/>
          </a:xfrm>
          <a:prstGeom prst="rect">
            <a:avLst/>
          </a:prstGeom>
        </p:spPr>
      </p:pic>
      <p:sp>
        <p:nvSpPr>
          <p:cNvPr id="10" name="TextBox 9"/>
          <p:cNvSpPr txBox="1"/>
          <p:nvPr/>
        </p:nvSpPr>
        <p:spPr>
          <a:xfrm>
            <a:off x="734328" y="583613"/>
            <a:ext cx="512102" cy="220341"/>
          </a:xfrm>
          <a:prstGeom prst="rect">
            <a:avLst/>
          </a:prstGeom>
          <a:noFill/>
        </p:spPr>
        <p:txBody>
          <a:bodyPr wrap="square" lIns="0" tIns="0" rIns="0" bIns="0" rtlCol="0" anchor="ctr">
            <a:noAutofit/>
          </a:bodyPr>
          <a:lstStyle/>
          <a:p>
            <a:pPr algn="ctr"/>
            <a:r>
              <a:rPr lang="en-US" sz="600" b="1" dirty="0"/>
              <a:t>Lambda</a:t>
            </a:r>
          </a:p>
        </p:txBody>
      </p:sp>
      <p:sp>
        <p:nvSpPr>
          <p:cNvPr id="11" name="TextBox 10"/>
          <p:cNvSpPr txBox="1"/>
          <p:nvPr/>
        </p:nvSpPr>
        <p:spPr>
          <a:xfrm>
            <a:off x="1185152" y="583613"/>
            <a:ext cx="709991" cy="220341"/>
          </a:xfrm>
          <a:prstGeom prst="rect">
            <a:avLst/>
          </a:prstGeom>
          <a:noFill/>
        </p:spPr>
        <p:txBody>
          <a:bodyPr wrap="square" lIns="0" tIns="0" rIns="0" bIns="0" rtlCol="0" anchor="ctr">
            <a:noAutofit/>
          </a:bodyPr>
          <a:lstStyle/>
          <a:p>
            <a:pPr algn="ctr"/>
            <a:r>
              <a:rPr lang="en-US" sz="600" b="1" dirty="0"/>
              <a:t>EC2 Container Service</a:t>
            </a:r>
          </a:p>
        </p:txBody>
      </p:sp>
      <p:sp>
        <p:nvSpPr>
          <p:cNvPr id="12" name="TextBox 11"/>
          <p:cNvSpPr txBox="1"/>
          <p:nvPr/>
        </p:nvSpPr>
        <p:spPr>
          <a:xfrm>
            <a:off x="1833867" y="583613"/>
            <a:ext cx="512102" cy="220341"/>
          </a:xfrm>
          <a:prstGeom prst="rect">
            <a:avLst/>
          </a:prstGeom>
          <a:noFill/>
        </p:spPr>
        <p:txBody>
          <a:bodyPr wrap="square" lIns="0" tIns="0" rIns="0" bIns="0" rtlCol="0" anchor="ctr">
            <a:noAutofit/>
          </a:bodyPr>
          <a:lstStyle/>
          <a:p>
            <a:pPr algn="ctr"/>
            <a:r>
              <a:rPr lang="en-US" sz="600" b="1" dirty="0"/>
              <a:t>Elastic Beanstalk</a:t>
            </a:r>
          </a:p>
        </p:txBody>
      </p:sp>
      <p:sp>
        <p:nvSpPr>
          <p:cNvPr id="9" name="TextBox 8"/>
          <p:cNvSpPr txBox="1"/>
          <p:nvPr/>
        </p:nvSpPr>
        <p:spPr>
          <a:xfrm>
            <a:off x="184558" y="583613"/>
            <a:ext cx="512102" cy="220341"/>
          </a:xfrm>
          <a:prstGeom prst="rect">
            <a:avLst/>
          </a:prstGeom>
          <a:noFill/>
        </p:spPr>
        <p:txBody>
          <a:bodyPr wrap="square" lIns="0" tIns="0" rIns="0" bIns="0" rtlCol="0" anchor="ctr">
            <a:noAutofit/>
          </a:bodyPr>
          <a:lstStyle/>
          <a:p>
            <a:pPr algn="ctr"/>
            <a:r>
              <a:rPr lang="en-US" sz="600" b="1" dirty="0"/>
              <a:t>EC2</a:t>
            </a:r>
          </a:p>
        </p:txBody>
      </p:sp>
      <p:pic>
        <p:nvPicPr>
          <p:cNvPr id="27" name="Picture 2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78297" y="867145"/>
            <a:ext cx="324624" cy="389549"/>
          </a:xfrm>
          <a:prstGeom prst="rect">
            <a:avLst/>
          </a:prstGeom>
        </p:spPr>
      </p:pic>
      <p:pic>
        <p:nvPicPr>
          <p:cNvPr id="28" name="Picture 2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367016" y="918544"/>
            <a:ext cx="308392" cy="286750"/>
          </a:xfrm>
          <a:prstGeom prst="rect">
            <a:avLst/>
          </a:prstGeom>
        </p:spPr>
      </p:pic>
      <p:pic>
        <p:nvPicPr>
          <p:cNvPr id="29" name="Picture 2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22656" y="867145"/>
            <a:ext cx="324624" cy="389549"/>
          </a:xfrm>
          <a:prstGeom prst="rect">
            <a:avLst/>
          </a:prstGeom>
        </p:spPr>
      </p:pic>
      <p:pic>
        <p:nvPicPr>
          <p:cNvPr id="30" name="Picture 2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895143" y="867145"/>
            <a:ext cx="389548" cy="389549"/>
          </a:xfrm>
          <a:prstGeom prst="rect">
            <a:avLst/>
          </a:prstGeom>
        </p:spPr>
      </p:pic>
      <p:sp>
        <p:nvSpPr>
          <p:cNvPr id="13" name="TextBox 12"/>
          <p:cNvSpPr txBox="1"/>
          <p:nvPr/>
        </p:nvSpPr>
        <p:spPr>
          <a:xfrm>
            <a:off x="3673621" y="583613"/>
            <a:ext cx="512102" cy="220341"/>
          </a:xfrm>
          <a:prstGeom prst="rect">
            <a:avLst/>
          </a:prstGeom>
          <a:noFill/>
        </p:spPr>
        <p:txBody>
          <a:bodyPr wrap="square" lIns="0" tIns="0" rIns="0" bIns="0" rtlCol="0" anchor="ctr">
            <a:noAutofit/>
          </a:bodyPr>
          <a:lstStyle/>
          <a:p>
            <a:pPr algn="ctr"/>
            <a:r>
              <a:rPr lang="en-US" sz="600" b="1" dirty="0"/>
              <a:t>VPC</a:t>
            </a:r>
          </a:p>
        </p:txBody>
      </p:sp>
      <p:sp>
        <p:nvSpPr>
          <p:cNvPr id="14" name="TextBox 13"/>
          <p:cNvSpPr txBox="1"/>
          <p:nvPr/>
        </p:nvSpPr>
        <p:spPr>
          <a:xfrm>
            <a:off x="4223390" y="583613"/>
            <a:ext cx="512102" cy="220341"/>
          </a:xfrm>
          <a:prstGeom prst="rect">
            <a:avLst/>
          </a:prstGeom>
          <a:noFill/>
        </p:spPr>
        <p:txBody>
          <a:bodyPr wrap="square" lIns="0" tIns="0" rIns="0" bIns="0" rtlCol="0" anchor="ctr">
            <a:noAutofit/>
          </a:bodyPr>
          <a:lstStyle/>
          <a:p>
            <a:pPr algn="ctr"/>
            <a:r>
              <a:rPr lang="en-US" sz="600" b="1" dirty="0"/>
              <a:t>Direct Connect</a:t>
            </a:r>
          </a:p>
        </p:txBody>
      </p:sp>
      <p:sp>
        <p:nvSpPr>
          <p:cNvPr id="15" name="TextBox 14"/>
          <p:cNvSpPr txBox="1"/>
          <p:nvPr/>
        </p:nvSpPr>
        <p:spPr>
          <a:xfrm>
            <a:off x="4773160" y="583613"/>
            <a:ext cx="512102" cy="220341"/>
          </a:xfrm>
          <a:prstGeom prst="rect">
            <a:avLst/>
          </a:prstGeom>
          <a:noFill/>
          <a:ln>
            <a:noFill/>
          </a:ln>
        </p:spPr>
        <p:txBody>
          <a:bodyPr wrap="square" lIns="0" tIns="0" rIns="0" bIns="0" rtlCol="0" anchor="ctr">
            <a:noAutofit/>
          </a:bodyPr>
          <a:lstStyle/>
          <a:p>
            <a:pPr algn="ctr"/>
            <a:r>
              <a:rPr lang="en-US" sz="600" b="1" dirty="0"/>
              <a:t>Route 53</a:t>
            </a:r>
          </a:p>
        </p:txBody>
      </p:sp>
      <p:pic>
        <p:nvPicPr>
          <p:cNvPr id="31" name="Picture 30"/>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771745" y="867145"/>
            <a:ext cx="315850" cy="389549"/>
          </a:xfrm>
          <a:prstGeom prst="rect">
            <a:avLst/>
          </a:prstGeom>
        </p:spPr>
      </p:pic>
      <p:pic>
        <p:nvPicPr>
          <p:cNvPr id="32" name="Picture 3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317129" y="867145"/>
            <a:ext cx="324624" cy="389549"/>
          </a:xfrm>
          <a:prstGeom prst="rect">
            <a:avLst/>
          </a:prstGeom>
        </p:spPr>
      </p:pic>
      <p:pic>
        <p:nvPicPr>
          <p:cNvPr id="33" name="Picture 3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869122" y="867145"/>
            <a:ext cx="320176" cy="389549"/>
          </a:xfrm>
          <a:prstGeom prst="rect">
            <a:avLst/>
          </a:prstGeom>
        </p:spPr>
      </p:pic>
      <p:sp>
        <p:nvSpPr>
          <p:cNvPr id="17" name="TextBox 16"/>
          <p:cNvSpPr txBox="1"/>
          <p:nvPr/>
        </p:nvSpPr>
        <p:spPr>
          <a:xfrm>
            <a:off x="5497021" y="583613"/>
            <a:ext cx="512102" cy="220341"/>
          </a:xfrm>
          <a:prstGeom prst="rect">
            <a:avLst/>
          </a:prstGeom>
          <a:noFill/>
        </p:spPr>
        <p:txBody>
          <a:bodyPr wrap="square" lIns="0" tIns="0" rIns="0" bIns="0" rtlCol="0" anchor="ctr">
            <a:noAutofit/>
          </a:bodyPr>
          <a:lstStyle/>
          <a:p>
            <a:pPr algn="ctr"/>
            <a:r>
              <a:rPr lang="en-US" sz="600" b="1" dirty="0"/>
              <a:t>EMR</a:t>
            </a:r>
          </a:p>
        </p:txBody>
      </p:sp>
      <p:sp>
        <p:nvSpPr>
          <p:cNvPr id="18" name="TextBox 17"/>
          <p:cNvSpPr txBox="1"/>
          <p:nvPr/>
        </p:nvSpPr>
        <p:spPr>
          <a:xfrm>
            <a:off x="6046789" y="583613"/>
            <a:ext cx="512102" cy="220341"/>
          </a:xfrm>
          <a:prstGeom prst="rect">
            <a:avLst/>
          </a:prstGeom>
          <a:noFill/>
        </p:spPr>
        <p:txBody>
          <a:bodyPr wrap="square" lIns="0" tIns="0" rIns="0" bIns="0" rtlCol="0" anchor="ctr">
            <a:noAutofit/>
          </a:bodyPr>
          <a:lstStyle/>
          <a:p>
            <a:pPr algn="ctr"/>
            <a:r>
              <a:rPr lang="en-US" sz="600" b="1" dirty="0"/>
              <a:t>Data Pipeline</a:t>
            </a:r>
          </a:p>
        </p:txBody>
      </p:sp>
      <p:sp>
        <p:nvSpPr>
          <p:cNvPr id="19" name="TextBox 18"/>
          <p:cNvSpPr txBox="1"/>
          <p:nvPr/>
        </p:nvSpPr>
        <p:spPr>
          <a:xfrm>
            <a:off x="6596559" y="583613"/>
            <a:ext cx="512102" cy="220341"/>
          </a:xfrm>
          <a:prstGeom prst="rect">
            <a:avLst/>
          </a:prstGeom>
          <a:noFill/>
        </p:spPr>
        <p:txBody>
          <a:bodyPr wrap="square" lIns="0" tIns="0" rIns="0" bIns="0" rtlCol="0" anchor="ctr">
            <a:noAutofit/>
          </a:bodyPr>
          <a:lstStyle/>
          <a:p>
            <a:pPr algn="ctr"/>
            <a:r>
              <a:rPr lang="en-US" sz="600" b="1" dirty="0"/>
              <a:t>Kinesis</a:t>
            </a:r>
          </a:p>
        </p:txBody>
      </p:sp>
      <p:sp>
        <p:nvSpPr>
          <p:cNvPr id="20" name="TextBox 19"/>
          <p:cNvSpPr txBox="1"/>
          <p:nvPr/>
        </p:nvSpPr>
        <p:spPr>
          <a:xfrm>
            <a:off x="7146330" y="583613"/>
            <a:ext cx="512102" cy="220341"/>
          </a:xfrm>
          <a:prstGeom prst="rect">
            <a:avLst/>
          </a:prstGeom>
          <a:noFill/>
        </p:spPr>
        <p:txBody>
          <a:bodyPr wrap="square" lIns="0" tIns="0" rIns="0" bIns="0" rtlCol="0" anchor="ctr">
            <a:noAutofit/>
          </a:bodyPr>
          <a:lstStyle/>
          <a:p>
            <a:pPr algn="ctr"/>
            <a:r>
              <a:rPr lang="en-US" sz="600" b="1" dirty="0"/>
              <a:t>Machine Learning</a:t>
            </a:r>
          </a:p>
        </p:txBody>
      </p:sp>
      <p:pic>
        <p:nvPicPr>
          <p:cNvPr id="34" name="Picture 3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590758" y="867145"/>
            <a:ext cx="324624" cy="389549"/>
          </a:xfrm>
          <a:prstGeom prst="rect">
            <a:avLst/>
          </a:prstGeom>
        </p:spPr>
      </p:pic>
      <p:pic>
        <p:nvPicPr>
          <p:cNvPr id="35" name="Picture 3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140528" y="867145"/>
            <a:ext cx="324624" cy="389549"/>
          </a:xfrm>
          <a:prstGeom prst="rect">
            <a:avLst/>
          </a:prstGeom>
        </p:spPr>
      </p:pic>
      <p:pic>
        <p:nvPicPr>
          <p:cNvPr id="36" name="Picture 3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690298" y="867145"/>
            <a:ext cx="324624" cy="389549"/>
          </a:xfrm>
          <a:prstGeom prst="rect">
            <a:avLst/>
          </a:prstGeom>
        </p:spPr>
      </p:pic>
      <p:pic>
        <p:nvPicPr>
          <p:cNvPr id="37" name="Picture 3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240069" y="867677"/>
            <a:ext cx="324624" cy="388484"/>
          </a:xfrm>
          <a:prstGeom prst="rect">
            <a:avLst/>
          </a:prstGeom>
        </p:spPr>
      </p:pic>
      <p:sp>
        <p:nvSpPr>
          <p:cNvPr id="117" name="TextBox 116"/>
          <p:cNvSpPr txBox="1"/>
          <p:nvPr/>
        </p:nvSpPr>
        <p:spPr>
          <a:xfrm>
            <a:off x="2433844" y="583613"/>
            <a:ext cx="512102" cy="220341"/>
          </a:xfrm>
          <a:prstGeom prst="rect">
            <a:avLst/>
          </a:prstGeom>
          <a:noFill/>
        </p:spPr>
        <p:txBody>
          <a:bodyPr wrap="square" lIns="0" tIns="0" rIns="0" bIns="0" rtlCol="0" anchor="ctr">
            <a:noAutofit/>
          </a:bodyPr>
          <a:lstStyle/>
          <a:p>
            <a:pPr algn="ctr"/>
            <a:r>
              <a:rPr lang="en-US" sz="600" b="1" dirty="0"/>
              <a:t>Elastic Load Balancing</a:t>
            </a:r>
          </a:p>
        </p:txBody>
      </p:sp>
      <p:pic>
        <p:nvPicPr>
          <p:cNvPr id="141" name="Picture 140"/>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31922" y="867145"/>
            <a:ext cx="324624" cy="389548"/>
          </a:xfrm>
          <a:prstGeom prst="rect">
            <a:avLst/>
          </a:prstGeom>
        </p:spPr>
      </p:pic>
      <p:sp>
        <p:nvSpPr>
          <p:cNvPr id="150" name="TextBox 149"/>
          <p:cNvSpPr txBox="1"/>
          <p:nvPr/>
        </p:nvSpPr>
        <p:spPr>
          <a:xfrm>
            <a:off x="7660240" y="583613"/>
            <a:ext cx="512102" cy="220341"/>
          </a:xfrm>
          <a:prstGeom prst="rect">
            <a:avLst/>
          </a:prstGeom>
          <a:noFill/>
        </p:spPr>
        <p:txBody>
          <a:bodyPr wrap="square" lIns="0" tIns="0" rIns="0" bIns="0" rtlCol="0" anchor="ctr">
            <a:noAutofit/>
          </a:bodyPr>
          <a:lstStyle/>
          <a:p>
            <a:pPr algn="ctr"/>
            <a:r>
              <a:rPr lang="en-US" sz="600" b="1" dirty="0"/>
              <a:t>QuickSight</a:t>
            </a:r>
          </a:p>
        </p:txBody>
      </p:sp>
      <p:sp>
        <p:nvSpPr>
          <p:cNvPr id="196" name="TextBox 195"/>
          <p:cNvSpPr txBox="1"/>
          <p:nvPr/>
        </p:nvSpPr>
        <p:spPr>
          <a:xfrm>
            <a:off x="8210011" y="583613"/>
            <a:ext cx="512102" cy="220341"/>
          </a:xfrm>
          <a:prstGeom prst="rect">
            <a:avLst/>
          </a:prstGeom>
          <a:noFill/>
        </p:spPr>
        <p:txBody>
          <a:bodyPr wrap="square" lIns="0" tIns="0" rIns="0" bIns="0" rtlCol="0" anchor="ctr">
            <a:noAutofit/>
          </a:bodyPr>
          <a:lstStyle/>
          <a:p>
            <a:pPr algn="ctr"/>
            <a:r>
              <a:rPr lang="en-US" sz="600" b="1" dirty="0"/>
              <a:t>Elasticsearch</a:t>
            </a:r>
            <a:br>
              <a:rPr lang="en-US" sz="600" b="1" dirty="0"/>
            </a:br>
            <a:r>
              <a:rPr lang="en-US" sz="600" b="1" dirty="0"/>
              <a:t>Service</a:t>
            </a:r>
          </a:p>
        </p:txBody>
      </p:sp>
      <p:pic>
        <p:nvPicPr>
          <p:cNvPr id="198" name="Picture 19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753979" y="877965"/>
            <a:ext cx="324624" cy="367907"/>
          </a:xfrm>
          <a:prstGeom prst="rect">
            <a:avLst/>
          </a:prstGeom>
        </p:spPr>
      </p:pic>
      <p:pic>
        <p:nvPicPr>
          <p:cNvPr id="199" name="Picture 198"/>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304194" y="867677"/>
            <a:ext cx="323736" cy="388484"/>
          </a:xfrm>
          <a:prstGeom prst="rect">
            <a:avLst/>
          </a:prstGeom>
        </p:spPr>
      </p:pic>
      <p:sp>
        <p:nvSpPr>
          <p:cNvPr id="105" name="TextBox 104"/>
          <p:cNvSpPr txBox="1"/>
          <p:nvPr/>
        </p:nvSpPr>
        <p:spPr>
          <a:xfrm>
            <a:off x="184558" y="1715331"/>
            <a:ext cx="512102" cy="220341"/>
          </a:xfrm>
          <a:prstGeom prst="rect">
            <a:avLst/>
          </a:prstGeom>
          <a:noFill/>
        </p:spPr>
        <p:txBody>
          <a:bodyPr wrap="square" lIns="0" tIns="0" rIns="0" bIns="0" rtlCol="0" anchor="ctr">
            <a:noAutofit/>
          </a:bodyPr>
          <a:lstStyle/>
          <a:p>
            <a:pPr algn="ctr"/>
            <a:r>
              <a:rPr lang="en-US" sz="600" b="1" dirty="0"/>
              <a:t>CodeCommit</a:t>
            </a:r>
          </a:p>
        </p:txBody>
      </p:sp>
      <p:pic>
        <p:nvPicPr>
          <p:cNvPr id="106" name="Picture 105"/>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78688" y="1998864"/>
            <a:ext cx="323841" cy="389549"/>
          </a:xfrm>
          <a:prstGeom prst="rect">
            <a:avLst/>
          </a:prstGeom>
        </p:spPr>
      </p:pic>
      <p:sp>
        <p:nvSpPr>
          <p:cNvPr id="124" name="TextBox 123"/>
          <p:cNvSpPr txBox="1"/>
          <p:nvPr/>
        </p:nvSpPr>
        <p:spPr>
          <a:xfrm>
            <a:off x="734328" y="1715331"/>
            <a:ext cx="512102" cy="220341"/>
          </a:xfrm>
          <a:prstGeom prst="rect">
            <a:avLst/>
          </a:prstGeom>
          <a:noFill/>
        </p:spPr>
        <p:txBody>
          <a:bodyPr wrap="square" lIns="0" tIns="0" rIns="0" bIns="0" rtlCol="0" anchor="ctr">
            <a:noAutofit/>
          </a:bodyPr>
          <a:lstStyle/>
          <a:p>
            <a:pPr algn="ctr"/>
            <a:r>
              <a:rPr lang="en-US" sz="600" b="1" dirty="0"/>
              <a:t>CodeDeploy</a:t>
            </a:r>
          </a:p>
        </p:txBody>
      </p:sp>
      <p:pic>
        <p:nvPicPr>
          <p:cNvPr id="125" name="Picture 124"/>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28066" y="1998864"/>
            <a:ext cx="324623" cy="389549"/>
          </a:xfrm>
          <a:prstGeom prst="rect">
            <a:avLst/>
          </a:prstGeom>
        </p:spPr>
      </p:pic>
      <p:sp>
        <p:nvSpPr>
          <p:cNvPr id="126" name="TextBox 125"/>
          <p:cNvSpPr txBox="1"/>
          <p:nvPr/>
        </p:nvSpPr>
        <p:spPr>
          <a:xfrm>
            <a:off x="1278082" y="1715331"/>
            <a:ext cx="524134" cy="220341"/>
          </a:xfrm>
          <a:prstGeom prst="rect">
            <a:avLst/>
          </a:prstGeom>
          <a:noFill/>
          <a:ln>
            <a:noFill/>
          </a:ln>
        </p:spPr>
        <p:txBody>
          <a:bodyPr wrap="square" lIns="0" tIns="0" rIns="0" bIns="0" rtlCol="0" anchor="ctr">
            <a:noAutofit/>
          </a:bodyPr>
          <a:lstStyle/>
          <a:p>
            <a:pPr algn="ctr"/>
            <a:r>
              <a:rPr lang="en-US" sz="600" b="1" dirty="0"/>
              <a:t>CodePipeline</a:t>
            </a:r>
          </a:p>
        </p:txBody>
      </p:sp>
      <p:pic>
        <p:nvPicPr>
          <p:cNvPr id="127" name="Picture 126"/>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1377836" y="1999395"/>
            <a:ext cx="324624" cy="388484"/>
          </a:xfrm>
          <a:prstGeom prst="rect">
            <a:avLst/>
          </a:prstGeom>
        </p:spPr>
      </p:pic>
      <p:sp>
        <p:nvSpPr>
          <p:cNvPr id="129" name="TextBox 128"/>
          <p:cNvSpPr txBox="1"/>
          <p:nvPr/>
        </p:nvSpPr>
        <p:spPr>
          <a:xfrm>
            <a:off x="1986949" y="1715331"/>
            <a:ext cx="512064" cy="220342"/>
          </a:xfrm>
          <a:prstGeom prst="rect">
            <a:avLst/>
          </a:prstGeom>
          <a:noFill/>
        </p:spPr>
        <p:txBody>
          <a:bodyPr wrap="square" lIns="0" tIns="0" rIns="0" bIns="0" rtlCol="0" anchor="ctr">
            <a:noAutofit/>
          </a:bodyPr>
          <a:lstStyle/>
          <a:p>
            <a:pPr algn="ctr"/>
            <a:r>
              <a:rPr lang="en-US" sz="600" b="1" dirty="0"/>
              <a:t>CloudWatch</a:t>
            </a:r>
          </a:p>
        </p:txBody>
      </p:sp>
      <p:pic>
        <p:nvPicPr>
          <p:cNvPr id="130" name="Picture 129"/>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089404" y="2011036"/>
            <a:ext cx="324624" cy="365202"/>
          </a:xfrm>
          <a:prstGeom prst="rect">
            <a:avLst/>
          </a:prstGeom>
        </p:spPr>
      </p:pic>
      <p:sp>
        <p:nvSpPr>
          <p:cNvPr id="131" name="TextBox 130"/>
          <p:cNvSpPr txBox="1"/>
          <p:nvPr/>
        </p:nvSpPr>
        <p:spPr>
          <a:xfrm>
            <a:off x="2410632" y="1715331"/>
            <a:ext cx="741915" cy="220341"/>
          </a:xfrm>
          <a:prstGeom prst="rect">
            <a:avLst/>
          </a:prstGeom>
          <a:noFill/>
        </p:spPr>
        <p:txBody>
          <a:bodyPr wrap="square" lIns="0" tIns="0" rIns="0" bIns="0" rtlCol="0" anchor="ctr">
            <a:noAutofit/>
          </a:bodyPr>
          <a:lstStyle/>
          <a:p>
            <a:pPr algn="ctr"/>
            <a:r>
              <a:rPr lang="en-US" sz="600" b="1" dirty="0"/>
              <a:t>Cloud</a:t>
            </a:r>
            <a:br>
              <a:rPr lang="en-US" sz="600" b="1" dirty="0"/>
            </a:br>
            <a:r>
              <a:rPr lang="en-US" sz="600" b="1" dirty="0"/>
              <a:t>Formation</a:t>
            </a:r>
          </a:p>
        </p:txBody>
      </p:sp>
      <p:pic>
        <p:nvPicPr>
          <p:cNvPr id="132" name="Picture 13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626864" y="2004428"/>
            <a:ext cx="315348" cy="378418"/>
          </a:xfrm>
          <a:prstGeom prst="rect">
            <a:avLst/>
          </a:prstGeom>
        </p:spPr>
      </p:pic>
      <p:sp>
        <p:nvSpPr>
          <p:cNvPr id="133" name="TextBox 132"/>
          <p:cNvSpPr txBox="1"/>
          <p:nvPr/>
        </p:nvSpPr>
        <p:spPr>
          <a:xfrm>
            <a:off x="2945336" y="1715331"/>
            <a:ext cx="741915" cy="220341"/>
          </a:xfrm>
          <a:prstGeom prst="rect">
            <a:avLst/>
          </a:prstGeom>
          <a:noFill/>
        </p:spPr>
        <p:txBody>
          <a:bodyPr wrap="square" lIns="0" tIns="0" rIns="0" bIns="0" rtlCol="0" anchor="ctr">
            <a:noAutofit/>
          </a:bodyPr>
          <a:lstStyle/>
          <a:p>
            <a:pPr algn="ctr"/>
            <a:r>
              <a:rPr lang="en-US" sz="600" b="1" dirty="0"/>
              <a:t>CloudTrail</a:t>
            </a:r>
          </a:p>
        </p:txBody>
      </p:sp>
      <p:pic>
        <p:nvPicPr>
          <p:cNvPr id="134" name="Picture 133"/>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3155049" y="1998864"/>
            <a:ext cx="324623" cy="389548"/>
          </a:xfrm>
          <a:prstGeom prst="rect">
            <a:avLst/>
          </a:prstGeom>
        </p:spPr>
      </p:pic>
      <p:sp>
        <p:nvSpPr>
          <p:cNvPr id="135" name="TextBox 134"/>
          <p:cNvSpPr txBox="1"/>
          <p:nvPr/>
        </p:nvSpPr>
        <p:spPr>
          <a:xfrm>
            <a:off x="3480039" y="1715331"/>
            <a:ext cx="741915" cy="220341"/>
          </a:xfrm>
          <a:prstGeom prst="rect">
            <a:avLst/>
          </a:prstGeom>
          <a:noFill/>
        </p:spPr>
        <p:txBody>
          <a:bodyPr wrap="square" lIns="0" tIns="0" rIns="0" bIns="0" rtlCol="0" anchor="ctr">
            <a:noAutofit/>
          </a:bodyPr>
          <a:lstStyle/>
          <a:p>
            <a:pPr algn="ctr"/>
            <a:r>
              <a:rPr lang="en-US" sz="600" b="1" dirty="0"/>
              <a:t>Config</a:t>
            </a:r>
          </a:p>
        </p:txBody>
      </p:sp>
      <p:pic>
        <p:nvPicPr>
          <p:cNvPr id="136" name="Picture 135"/>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3687871" y="1998864"/>
            <a:ext cx="324623" cy="389548"/>
          </a:xfrm>
          <a:prstGeom prst="rect">
            <a:avLst/>
          </a:prstGeom>
        </p:spPr>
      </p:pic>
      <p:sp>
        <p:nvSpPr>
          <p:cNvPr id="137" name="TextBox 136"/>
          <p:cNvSpPr txBox="1"/>
          <p:nvPr/>
        </p:nvSpPr>
        <p:spPr>
          <a:xfrm>
            <a:off x="4014741" y="1715331"/>
            <a:ext cx="741915" cy="220341"/>
          </a:xfrm>
          <a:prstGeom prst="rect">
            <a:avLst/>
          </a:prstGeom>
          <a:noFill/>
        </p:spPr>
        <p:txBody>
          <a:bodyPr wrap="square" lIns="0" tIns="0" rIns="0" bIns="0" rtlCol="0" anchor="ctr">
            <a:noAutofit/>
          </a:bodyPr>
          <a:lstStyle/>
          <a:p>
            <a:pPr algn="ctr"/>
            <a:r>
              <a:rPr lang="en-US" sz="600" b="1" dirty="0"/>
              <a:t>OpsWorks</a:t>
            </a:r>
          </a:p>
        </p:txBody>
      </p:sp>
      <p:pic>
        <p:nvPicPr>
          <p:cNvPr id="138" name="Picture 137"/>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4220692" y="1998864"/>
            <a:ext cx="324623" cy="389548"/>
          </a:xfrm>
          <a:prstGeom prst="rect">
            <a:avLst/>
          </a:prstGeom>
        </p:spPr>
      </p:pic>
      <p:sp>
        <p:nvSpPr>
          <p:cNvPr id="139" name="TextBox 138"/>
          <p:cNvSpPr txBox="1"/>
          <p:nvPr/>
        </p:nvSpPr>
        <p:spPr>
          <a:xfrm>
            <a:off x="4660954" y="1715331"/>
            <a:ext cx="512064" cy="220341"/>
          </a:xfrm>
          <a:prstGeom prst="rect">
            <a:avLst/>
          </a:prstGeom>
          <a:noFill/>
          <a:ln>
            <a:noFill/>
          </a:ln>
        </p:spPr>
        <p:txBody>
          <a:bodyPr wrap="square" lIns="0" tIns="0" rIns="0" bIns="0" rtlCol="0" anchor="ctr">
            <a:noAutofit/>
          </a:bodyPr>
          <a:lstStyle/>
          <a:p>
            <a:pPr algn="ctr"/>
            <a:r>
              <a:rPr lang="en-US" sz="600" b="1" dirty="0"/>
              <a:t>Service </a:t>
            </a:r>
            <a:br>
              <a:rPr lang="en-US" sz="600" b="1" dirty="0"/>
            </a:br>
            <a:r>
              <a:rPr lang="en-US" sz="600" b="1" dirty="0"/>
              <a:t>Catalog</a:t>
            </a:r>
          </a:p>
        </p:txBody>
      </p:sp>
      <p:pic>
        <p:nvPicPr>
          <p:cNvPr id="140" name="Picture 139"/>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4755738" y="1998864"/>
            <a:ext cx="320176" cy="389549"/>
          </a:xfrm>
          <a:prstGeom prst="rect">
            <a:avLst/>
          </a:prstGeom>
        </p:spPr>
      </p:pic>
      <p:sp>
        <p:nvSpPr>
          <p:cNvPr id="144" name="TextBox 143"/>
          <p:cNvSpPr txBox="1"/>
          <p:nvPr/>
        </p:nvSpPr>
        <p:spPr>
          <a:xfrm>
            <a:off x="5427777" y="1715331"/>
            <a:ext cx="512064" cy="220341"/>
          </a:xfrm>
          <a:prstGeom prst="rect">
            <a:avLst/>
          </a:prstGeom>
          <a:noFill/>
        </p:spPr>
        <p:txBody>
          <a:bodyPr wrap="square" lIns="0" tIns="0" rIns="0" bIns="0" rtlCol="0" anchor="ctr">
            <a:noAutofit/>
          </a:bodyPr>
          <a:lstStyle/>
          <a:p>
            <a:pPr algn="ctr"/>
            <a:r>
              <a:rPr lang="en-US" sz="600" b="1" dirty="0"/>
              <a:t>Identity &amp; </a:t>
            </a:r>
            <a:br>
              <a:rPr lang="en-US" sz="600" b="1" dirty="0"/>
            </a:br>
            <a:r>
              <a:rPr lang="en-US" sz="600" b="1" dirty="0"/>
              <a:t>Access Management</a:t>
            </a:r>
          </a:p>
        </p:txBody>
      </p:sp>
      <p:pic>
        <p:nvPicPr>
          <p:cNvPr id="145" name="Picture 144"/>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81012" y="1998864"/>
            <a:ext cx="205594" cy="389549"/>
          </a:xfrm>
          <a:prstGeom prst="rect">
            <a:avLst/>
          </a:prstGeom>
        </p:spPr>
      </p:pic>
      <p:sp>
        <p:nvSpPr>
          <p:cNvPr id="146" name="TextBox 145"/>
          <p:cNvSpPr txBox="1"/>
          <p:nvPr/>
        </p:nvSpPr>
        <p:spPr>
          <a:xfrm>
            <a:off x="6017847" y="1715331"/>
            <a:ext cx="512102" cy="220341"/>
          </a:xfrm>
          <a:prstGeom prst="rect">
            <a:avLst/>
          </a:prstGeom>
          <a:noFill/>
        </p:spPr>
        <p:txBody>
          <a:bodyPr wrap="square" lIns="0" tIns="0" rIns="0" bIns="0" rtlCol="0" anchor="ctr">
            <a:noAutofit/>
          </a:bodyPr>
          <a:lstStyle/>
          <a:p>
            <a:pPr algn="ctr"/>
            <a:r>
              <a:rPr lang="en-US" sz="600" b="1" dirty="0"/>
              <a:t>Directory Service</a:t>
            </a:r>
          </a:p>
        </p:txBody>
      </p:sp>
      <p:pic>
        <p:nvPicPr>
          <p:cNvPr id="147" name="Picture 146"/>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6111586" y="1998864"/>
            <a:ext cx="324623" cy="389549"/>
          </a:xfrm>
          <a:prstGeom prst="rect">
            <a:avLst/>
          </a:prstGeom>
        </p:spPr>
      </p:pic>
      <p:sp>
        <p:nvSpPr>
          <p:cNvPr id="148" name="TextBox 147"/>
          <p:cNvSpPr txBox="1"/>
          <p:nvPr/>
        </p:nvSpPr>
        <p:spPr>
          <a:xfrm>
            <a:off x="6560897" y="1715331"/>
            <a:ext cx="512102" cy="220341"/>
          </a:xfrm>
          <a:prstGeom prst="rect">
            <a:avLst/>
          </a:prstGeom>
          <a:noFill/>
        </p:spPr>
        <p:txBody>
          <a:bodyPr wrap="square" lIns="0" tIns="0" rIns="0" bIns="0" rtlCol="0" anchor="ctr">
            <a:noAutofit/>
          </a:bodyPr>
          <a:lstStyle/>
          <a:p>
            <a:pPr algn="ctr"/>
            <a:r>
              <a:rPr lang="en-US" sz="600" b="1" dirty="0"/>
              <a:t>Trusted Advisor</a:t>
            </a:r>
          </a:p>
        </p:txBody>
      </p:sp>
      <p:pic>
        <p:nvPicPr>
          <p:cNvPr id="149" name="Picture 148"/>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54636" y="1998864"/>
            <a:ext cx="324623" cy="389549"/>
          </a:xfrm>
          <a:prstGeom prst="rect">
            <a:avLst/>
          </a:prstGeom>
        </p:spPr>
      </p:pic>
      <p:sp>
        <p:nvSpPr>
          <p:cNvPr id="202" name="TextBox 201"/>
          <p:cNvSpPr txBox="1"/>
          <p:nvPr/>
        </p:nvSpPr>
        <p:spPr>
          <a:xfrm>
            <a:off x="6976924" y="1715331"/>
            <a:ext cx="741915" cy="220341"/>
          </a:xfrm>
          <a:prstGeom prst="rect">
            <a:avLst/>
          </a:prstGeom>
          <a:noFill/>
        </p:spPr>
        <p:txBody>
          <a:bodyPr wrap="square" lIns="0" tIns="0" rIns="0" bIns="0" rtlCol="0" anchor="ctr">
            <a:noAutofit/>
          </a:bodyPr>
          <a:lstStyle/>
          <a:p>
            <a:pPr algn="ctr"/>
            <a:r>
              <a:rPr lang="en-US" sz="600" b="1" dirty="0"/>
              <a:t>Cloud HSM</a:t>
            </a:r>
          </a:p>
        </p:txBody>
      </p:sp>
      <p:pic>
        <p:nvPicPr>
          <p:cNvPr id="203" name="Picture 202"/>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7188392" y="1998864"/>
            <a:ext cx="321113" cy="389548"/>
          </a:xfrm>
          <a:prstGeom prst="rect">
            <a:avLst/>
          </a:prstGeom>
        </p:spPr>
      </p:pic>
      <p:sp>
        <p:nvSpPr>
          <p:cNvPr id="204" name="TextBox 203"/>
          <p:cNvSpPr txBox="1"/>
          <p:nvPr/>
        </p:nvSpPr>
        <p:spPr>
          <a:xfrm>
            <a:off x="7592264" y="1715331"/>
            <a:ext cx="741915" cy="220341"/>
          </a:xfrm>
          <a:prstGeom prst="rect">
            <a:avLst/>
          </a:prstGeom>
          <a:noFill/>
        </p:spPr>
        <p:txBody>
          <a:bodyPr wrap="square" lIns="0" tIns="0" rIns="0" bIns="0" rtlCol="0" anchor="ctr">
            <a:noAutofit/>
          </a:bodyPr>
          <a:lstStyle/>
          <a:p>
            <a:pPr algn="ctr"/>
            <a:r>
              <a:rPr lang="en-US" sz="600" b="1" dirty="0"/>
              <a:t>Key </a:t>
            </a:r>
            <a:br>
              <a:rPr lang="en-US" sz="600" b="1" dirty="0"/>
            </a:br>
            <a:r>
              <a:rPr lang="en-US" sz="600" b="1" dirty="0"/>
              <a:t>Management Service</a:t>
            </a:r>
          </a:p>
        </p:txBody>
      </p:sp>
      <p:pic>
        <p:nvPicPr>
          <p:cNvPr id="205" name="Picture 204"/>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7800096" y="1998864"/>
            <a:ext cx="324623" cy="389547"/>
          </a:xfrm>
          <a:prstGeom prst="rect">
            <a:avLst/>
          </a:prstGeom>
        </p:spPr>
      </p:pic>
      <p:sp>
        <p:nvSpPr>
          <p:cNvPr id="206" name="TextBox 205"/>
          <p:cNvSpPr txBox="1"/>
          <p:nvPr/>
        </p:nvSpPr>
        <p:spPr>
          <a:xfrm>
            <a:off x="8221045" y="1715331"/>
            <a:ext cx="741915" cy="220341"/>
          </a:xfrm>
          <a:prstGeom prst="rect">
            <a:avLst/>
          </a:prstGeom>
          <a:noFill/>
        </p:spPr>
        <p:txBody>
          <a:bodyPr wrap="square" lIns="0" tIns="0" rIns="0" bIns="0" rtlCol="0" anchor="ctr">
            <a:noAutofit/>
          </a:bodyPr>
          <a:lstStyle/>
          <a:p>
            <a:pPr algn="ctr"/>
            <a:r>
              <a:rPr lang="en-US" sz="600" b="1" dirty="0"/>
              <a:t>Web App </a:t>
            </a:r>
            <a:br>
              <a:rPr lang="en-US" sz="600" b="1" dirty="0"/>
            </a:br>
            <a:r>
              <a:rPr lang="en-US" sz="600" b="1" dirty="0"/>
              <a:t>Firewall</a:t>
            </a:r>
          </a:p>
        </p:txBody>
      </p:sp>
      <p:pic>
        <p:nvPicPr>
          <p:cNvPr id="207" name="Picture 206"/>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8426996" y="1998864"/>
            <a:ext cx="324623" cy="389547"/>
          </a:xfrm>
          <a:prstGeom prst="rect">
            <a:avLst/>
          </a:prstGeom>
        </p:spPr>
      </p:pic>
      <p:sp>
        <p:nvSpPr>
          <p:cNvPr id="215" name="TextBox 214"/>
          <p:cNvSpPr txBox="1"/>
          <p:nvPr/>
        </p:nvSpPr>
        <p:spPr>
          <a:xfrm>
            <a:off x="2760902" y="2829631"/>
            <a:ext cx="512102" cy="220341"/>
          </a:xfrm>
          <a:prstGeom prst="rect">
            <a:avLst/>
          </a:prstGeom>
          <a:noFill/>
        </p:spPr>
        <p:txBody>
          <a:bodyPr wrap="square" lIns="0" tIns="0" rIns="0" bIns="0" rtlCol="0" anchor="ctr">
            <a:noAutofit/>
          </a:bodyPr>
          <a:lstStyle/>
          <a:p>
            <a:pPr algn="ctr"/>
            <a:r>
              <a:rPr lang="en-US" sz="600" b="1" dirty="0"/>
              <a:t>Snowball</a:t>
            </a:r>
          </a:p>
        </p:txBody>
      </p:sp>
      <p:pic>
        <p:nvPicPr>
          <p:cNvPr id="216" name="Picture 215"/>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2855085" y="3113695"/>
            <a:ext cx="323736" cy="388484"/>
          </a:xfrm>
          <a:prstGeom prst="rect">
            <a:avLst/>
          </a:prstGeom>
        </p:spPr>
      </p:pic>
      <p:cxnSp>
        <p:nvCxnSpPr>
          <p:cNvPr id="46" name="Straight Connector 45"/>
          <p:cNvCxnSpPr/>
          <p:nvPr/>
        </p:nvCxnSpPr>
        <p:spPr>
          <a:xfrm>
            <a:off x="228328" y="523112"/>
            <a:ext cx="2768713"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3725769" y="523112"/>
            <a:ext cx="1673352"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5531265" y="523112"/>
            <a:ext cx="3337560"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228328" y="1662425"/>
            <a:ext cx="1673352"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2028910" y="1662425"/>
            <a:ext cx="3108960"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5429617" y="1662425"/>
            <a:ext cx="3535499"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28328" y="2772764"/>
            <a:ext cx="3017520"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3373850" y="2772764"/>
            <a:ext cx="4114800"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28328" y="3895977"/>
            <a:ext cx="2103120"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44" name="TextBox 243"/>
          <p:cNvSpPr txBox="1"/>
          <p:nvPr/>
        </p:nvSpPr>
        <p:spPr>
          <a:xfrm>
            <a:off x="4666698" y="3961348"/>
            <a:ext cx="512102" cy="220341"/>
          </a:xfrm>
          <a:prstGeom prst="rect">
            <a:avLst/>
          </a:prstGeom>
          <a:noFill/>
        </p:spPr>
        <p:txBody>
          <a:bodyPr wrap="square" lIns="0" tIns="0" rIns="0" bIns="0" rtlCol="0" anchor="ctr">
            <a:noAutofit/>
          </a:bodyPr>
          <a:lstStyle/>
          <a:p>
            <a:pPr algn="ctr"/>
            <a:r>
              <a:rPr lang="en-US" sz="600" b="1" dirty="0"/>
              <a:t>Simple DB</a:t>
            </a:r>
          </a:p>
        </p:txBody>
      </p:sp>
      <p:pic>
        <p:nvPicPr>
          <p:cNvPr id="245" name="Picture 24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760828" y="4244879"/>
            <a:ext cx="323841" cy="389549"/>
          </a:xfrm>
          <a:prstGeom prst="rect">
            <a:avLst/>
          </a:prstGeom>
          <a:noFill/>
          <a:ln>
            <a:noFill/>
          </a:ln>
        </p:spPr>
      </p:pic>
      <p:sp>
        <p:nvSpPr>
          <p:cNvPr id="246" name="TextBox 245"/>
          <p:cNvSpPr txBox="1"/>
          <p:nvPr/>
        </p:nvSpPr>
        <p:spPr>
          <a:xfrm>
            <a:off x="5216468" y="3961348"/>
            <a:ext cx="512102" cy="220341"/>
          </a:xfrm>
          <a:prstGeom prst="rect">
            <a:avLst/>
          </a:prstGeom>
          <a:noFill/>
        </p:spPr>
        <p:txBody>
          <a:bodyPr wrap="square" lIns="0" tIns="0" rIns="0" bIns="0" rtlCol="0" anchor="ctr">
            <a:noAutofit/>
          </a:bodyPr>
          <a:lstStyle/>
          <a:p>
            <a:pPr algn="ctr"/>
            <a:r>
              <a:rPr lang="en-US" sz="600" b="1" dirty="0"/>
              <a:t>Database Migration Service</a:t>
            </a:r>
          </a:p>
        </p:txBody>
      </p:sp>
      <p:cxnSp>
        <p:nvCxnSpPr>
          <p:cNvPr id="248" name="Straight Connector 247"/>
          <p:cNvCxnSpPr/>
          <p:nvPr/>
        </p:nvCxnSpPr>
        <p:spPr>
          <a:xfrm>
            <a:off x="2477932" y="3895977"/>
            <a:ext cx="3291840"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49" name="TextBox 248"/>
          <p:cNvSpPr txBox="1"/>
          <p:nvPr/>
        </p:nvSpPr>
        <p:spPr>
          <a:xfrm>
            <a:off x="5882910" y="3557423"/>
            <a:ext cx="942961" cy="338554"/>
          </a:xfrm>
          <a:prstGeom prst="rect">
            <a:avLst/>
          </a:prstGeom>
          <a:noFill/>
        </p:spPr>
        <p:txBody>
          <a:bodyPr wrap="square" rtlCol="0">
            <a:spAutoFit/>
          </a:bodyPr>
          <a:lstStyle/>
          <a:p>
            <a:r>
              <a:rPr lang="en-US" sz="1600" dirty="0"/>
              <a:t>IOT</a:t>
            </a:r>
          </a:p>
        </p:txBody>
      </p:sp>
      <p:cxnSp>
        <p:nvCxnSpPr>
          <p:cNvPr id="250" name="Straight Connector 249"/>
          <p:cNvCxnSpPr/>
          <p:nvPr/>
        </p:nvCxnSpPr>
        <p:spPr>
          <a:xfrm>
            <a:off x="5944808" y="3895977"/>
            <a:ext cx="868680"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1" name="TextBox 250"/>
          <p:cNvSpPr txBox="1"/>
          <p:nvPr/>
        </p:nvSpPr>
        <p:spPr>
          <a:xfrm>
            <a:off x="6006198" y="3952844"/>
            <a:ext cx="512102" cy="220341"/>
          </a:xfrm>
          <a:prstGeom prst="rect">
            <a:avLst/>
          </a:prstGeom>
          <a:noFill/>
        </p:spPr>
        <p:txBody>
          <a:bodyPr wrap="square" lIns="0" tIns="0" rIns="0" bIns="0" rtlCol="0" anchor="ctr">
            <a:noAutofit/>
          </a:bodyPr>
          <a:lstStyle/>
          <a:p>
            <a:pPr algn="ctr"/>
            <a:r>
              <a:rPr lang="en-US" sz="600" b="1" dirty="0"/>
              <a:t>IoT</a:t>
            </a:r>
          </a:p>
        </p:txBody>
      </p:sp>
      <p:pic>
        <p:nvPicPr>
          <p:cNvPr id="252" name="Picture 251"/>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6101362" y="4240704"/>
            <a:ext cx="327660" cy="393192"/>
          </a:xfrm>
          <a:prstGeom prst="rect">
            <a:avLst/>
          </a:prstGeom>
        </p:spPr>
      </p:pic>
      <p:cxnSp>
        <p:nvCxnSpPr>
          <p:cNvPr id="253" name="Straight Connector 252"/>
          <p:cNvCxnSpPr/>
          <p:nvPr/>
        </p:nvCxnSpPr>
        <p:spPr>
          <a:xfrm>
            <a:off x="6931883" y="3895977"/>
            <a:ext cx="2124887"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4" name="TextBox 253"/>
          <p:cNvSpPr txBox="1"/>
          <p:nvPr/>
        </p:nvSpPr>
        <p:spPr>
          <a:xfrm>
            <a:off x="7923829" y="2434210"/>
            <a:ext cx="942961" cy="338554"/>
          </a:xfrm>
          <a:prstGeom prst="rect">
            <a:avLst/>
          </a:prstGeom>
          <a:noFill/>
        </p:spPr>
        <p:txBody>
          <a:bodyPr wrap="square" rtlCol="0">
            <a:spAutoFit/>
          </a:bodyPr>
          <a:lstStyle/>
          <a:p>
            <a:r>
              <a:rPr lang="en-US" sz="1600" dirty="0"/>
              <a:t>Hubs</a:t>
            </a:r>
          </a:p>
        </p:txBody>
      </p:sp>
      <p:cxnSp>
        <p:nvCxnSpPr>
          <p:cNvPr id="255" name="Straight Connector 254"/>
          <p:cNvCxnSpPr/>
          <p:nvPr/>
        </p:nvCxnSpPr>
        <p:spPr>
          <a:xfrm>
            <a:off x="7997523" y="2772764"/>
            <a:ext cx="548640" cy="0"/>
          </a:xfrm>
          <a:prstGeom prst="line">
            <a:avLst/>
          </a:prstGeom>
          <a:ln w="9525">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56" name="TextBox 255"/>
          <p:cNvSpPr txBox="1"/>
          <p:nvPr/>
        </p:nvSpPr>
        <p:spPr>
          <a:xfrm>
            <a:off x="8027401" y="2829631"/>
            <a:ext cx="512102" cy="220341"/>
          </a:xfrm>
          <a:prstGeom prst="rect">
            <a:avLst/>
          </a:prstGeom>
          <a:noFill/>
        </p:spPr>
        <p:txBody>
          <a:bodyPr wrap="square" lIns="0" tIns="0" rIns="0" bIns="0" rtlCol="0" anchor="ctr">
            <a:noAutofit/>
          </a:bodyPr>
          <a:lstStyle/>
          <a:p>
            <a:pPr algn="ctr"/>
            <a:r>
              <a:rPr lang="en-US" sz="600" b="1" dirty="0"/>
              <a:t>Mobile Hub</a:t>
            </a:r>
          </a:p>
        </p:txBody>
      </p:sp>
      <p:pic>
        <p:nvPicPr>
          <p:cNvPr id="257" name="Picture 2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8087956" y="3084529"/>
            <a:ext cx="360426" cy="393192"/>
          </a:xfrm>
          <a:prstGeom prst="rect">
            <a:avLst/>
          </a:prstGeom>
        </p:spPr>
      </p:pic>
      <p:pic>
        <p:nvPicPr>
          <p:cNvPr id="197" name="Picture 196" descr="Database_AWSDatabaseMigrationService.png"/>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5332329" y="4259933"/>
            <a:ext cx="329022" cy="370150"/>
          </a:xfrm>
          <a:prstGeom prst="rect">
            <a:avLst/>
          </a:prstGeom>
        </p:spPr>
      </p:pic>
    </p:spTree>
    <p:extLst>
      <p:ext uri="{BB962C8B-B14F-4D97-AF65-F5344CB8AC3E}">
        <p14:creationId xmlns:p14="http://schemas.microsoft.com/office/powerpoint/2010/main" val="2546860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Services</a:t>
            </a:r>
          </a:p>
        </p:txBody>
      </p:sp>
      <p:sp>
        <p:nvSpPr>
          <p:cNvPr id="5" name="TextBox 4"/>
          <p:cNvSpPr txBox="1"/>
          <p:nvPr/>
        </p:nvSpPr>
        <p:spPr>
          <a:xfrm>
            <a:off x="130937" y="824554"/>
            <a:ext cx="1186982" cy="150868"/>
          </a:xfrm>
          <a:prstGeom prst="rect">
            <a:avLst/>
          </a:prstGeom>
          <a:noFill/>
        </p:spPr>
        <p:txBody>
          <a:bodyPr wrap="square" lIns="0" tIns="0" rIns="0" bIns="0" rtlCol="0" anchor="t">
            <a:noAutofit/>
          </a:bodyPr>
          <a:lstStyle/>
          <a:p>
            <a:pPr algn="ctr"/>
            <a:r>
              <a:rPr lang="en-US" sz="1000" b="1" dirty="0"/>
              <a:t>Cognito</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45" y="1067518"/>
            <a:ext cx="521367" cy="623931"/>
          </a:xfrm>
          <a:prstGeom prst="rect">
            <a:avLst/>
          </a:prstGeom>
        </p:spPr>
      </p:pic>
      <p:cxnSp>
        <p:nvCxnSpPr>
          <p:cNvPr id="14" name="Straight Connector 13"/>
          <p:cNvCxnSpPr/>
          <p:nvPr/>
        </p:nvCxnSpPr>
        <p:spPr>
          <a:xfrm>
            <a:off x="313673"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336701"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588759"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355483" y="822171"/>
            <a:ext cx="1214494" cy="155448"/>
          </a:xfrm>
          <a:prstGeom prst="rect">
            <a:avLst/>
          </a:prstGeom>
          <a:noFill/>
        </p:spPr>
        <p:txBody>
          <a:bodyPr wrap="square" lIns="0" tIns="0" rIns="0" bIns="0" rtlCol="0" anchor="t">
            <a:noAutofit/>
          </a:bodyPr>
          <a:lstStyle/>
          <a:p>
            <a:pPr algn="ctr"/>
            <a:r>
              <a:rPr lang="en-US" sz="1000" b="1" dirty="0"/>
              <a:t>Device Farm</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996" y="1052615"/>
            <a:ext cx="543467" cy="653736"/>
          </a:xfrm>
          <a:prstGeom prst="rect">
            <a:avLst/>
          </a:prstGeom>
        </p:spPr>
      </p:pic>
      <p:cxnSp>
        <p:nvCxnSpPr>
          <p:cNvPr id="62" name="Straight Connector 61"/>
          <p:cNvCxnSpPr/>
          <p:nvPr/>
        </p:nvCxnSpPr>
        <p:spPr>
          <a:xfrm>
            <a:off x="1551975"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840817"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607541" y="822171"/>
            <a:ext cx="1214494" cy="155448"/>
          </a:xfrm>
          <a:prstGeom prst="rect">
            <a:avLst/>
          </a:prstGeom>
          <a:noFill/>
        </p:spPr>
        <p:txBody>
          <a:bodyPr wrap="square" lIns="0" tIns="0" rIns="0" bIns="0" rtlCol="0" anchor="t">
            <a:noAutofit/>
          </a:bodyPr>
          <a:lstStyle/>
          <a:p>
            <a:pPr algn="ctr"/>
            <a:r>
              <a:rPr lang="en-US" sz="1000" b="1" dirty="0"/>
              <a:t>Mobile Analytics</a:t>
            </a:r>
            <a:endParaRPr lang="en-US" b="1" dirty="0"/>
          </a:p>
        </p:txBody>
      </p:sp>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398" y="1107093"/>
            <a:ext cx="544780" cy="544780"/>
          </a:xfrm>
          <a:prstGeom prst="rect">
            <a:avLst/>
          </a:prstGeom>
        </p:spPr>
      </p:pic>
      <p:cxnSp>
        <p:nvCxnSpPr>
          <p:cNvPr id="70" name="Straight Connector 69"/>
          <p:cNvCxnSpPr/>
          <p:nvPr/>
        </p:nvCxnSpPr>
        <p:spPr>
          <a:xfrm>
            <a:off x="2804033"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a:off x="3859599" y="822171"/>
            <a:ext cx="1216152" cy="192504"/>
          </a:xfrm>
          <a:prstGeom prst="rect">
            <a:avLst/>
          </a:prstGeom>
          <a:noFill/>
        </p:spPr>
        <p:txBody>
          <a:bodyPr wrap="square" lIns="0" tIns="0" rIns="0" bIns="0" rtlCol="0" anchor="t">
            <a:noAutofit/>
          </a:bodyPr>
          <a:lstStyle/>
          <a:p>
            <a:pPr algn="ctr"/>
            <a:r>
              <a:rPr lang="en-US" sz="1000" b="1" dirty="0"/>
              <a:t>SNS</a:t>
            </a:r>
            <a:endParaRPr lang="en-US" b="1" dirty="0"/>
          </a:p>
        </p:txBody>
      </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6992" y="1110111"/>
            <a:ext cx="521367" cy="538745"/>
          </a:xfrm>
          <a:prstGeom prst="rect">
            <a:avLst/>
          </a:prstGeom>
        </p:spPr>
      </p:pic>
      <p:cxnSp>
        <p:nvCxnSpPr>
          <p:cNvPr id="105" name="Straight Connector 104"/>
          <p:cNvCxnSpPr/>
          <p:nvPr/>
        </p:nvCxnSpPr>
        <p:spPr>
          <a:xfrm>
            <a:off x="4056920" y="1806584"/>
            <a:ext cx="176445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4146614" y="1873259"/>
            <a:ext cx="643781" cy="155632"/>
          </a:xfrm>
          <a:prstGeom prst="rect">
            <a:avLst/>
          </a:prstGeom>
          <a:noFill/>
        </p:spPr>
        <p:txBody>
          <a:bodyPr wrap="square" lIns="0" tIns="0" rIns="0" bIns="0" rtlCol="0" anchor="t">
            <a:noAutofit/>
          </a:bodyPr>
          <a:lstStyle/>
          <a:p>
            <a:pPr algn="ctr"/>
            <a:r>
              <a:rPr lang="en-US" sz="800" b="1" dirty="0"/>
              <a:t>Email Notification</a:t>
            </a:r>
            <a:endParaRPr lang="en-US" sz="1400" b="1" dirty="0"/>
          </a:p>
        </p:txBody>
      </p:sp>
      <p:pic>
        <p:nvPicPr>
          <p:cNvPr id="124" name="Picture 1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9719" y="2330213"/>
            <a:ext cx="548640" cy="341375"/>
          </a:xfrm>
          <a:prstGeom prst="rect">
            <a:avLst/>
          </a:prstGeom>
        </p:spPr>
      </p:pic>
      <p:sp>
        <p:nvSpPr>
          <p:cNvPr id="125" name="TextBox 124"/>
          <p:cNvSpPr txBox="1"/>
          <p:nvPr/>
        </p:nvSpPr>
        <p:spPr>
          <a:xfrm>
            <a:off x="4146614" y="2820799"/>
            <a:ext cx="643781" cy="155632"/>
          </a:xfrm>
          <a:prstGeom prst="rect">
            <a:avLst/>
          </a:prstGeom>
          <a:noFill/>
        </p:spPr>
        <p:txBody>
          <a:bodyPr wrap="square" lIns="0" tIns="0" rIns="0" bIns="0" rtlCol="0" anchor="t">
            <a:noAutofit/>
          </a:bodyPr>
          <a:lstStyle/>
          <a:p>
            <a:pPr algn="ctr"/>
            <a:r>
              <a:rPr lang="en-US" sz="800" b="1" dirty="0"/>
              <a:t>HTTP Notification</a:t>
            </a:r>
            <a:endParaRPr lang="en-US" sz="1400" b="1" dirty="0"/>
          </a:p>
        </p:txBody>
      </p:sp>
      <p:sp>
        <p:nvSpPr>
          <p:cNvPr id="42" name="TextBox 41"/>
          <p:cNvSpPr txBox="1"/>
          <p:nvPr/>
        </p:nvSpPr>
        <p:spPr>
          <a:xfrm>
            <a:off x="4146614" y="3768339"/>
            <a:ext cx="643781" cy="155632"/>
          </a:xfrm>
          <a:prstGeom prst="rect">
            <a:avLst/>
          </a:prstGeom>
          <a:noFill/>
        </p:spPr>
        <p:txBody>
          <a:bodyPr wrap="square" lIns="0" tIns="0" rIns="0" bIns="0" rtlCol="0" anchor="t">
            <a:noAutofit/>
          </a:bodyPr>
          <a:lstStyle/>
          <a:p>
            <a:pPr algn="ctr"/>
            <a:r>
              <a:rPr lang="en-US" sz="800" b="1" dirty="0"/>
              <a:t>Topic</a:t>
            </a:r>
            <a:endParaRPr lang="en-US" sz="1400" b="1" dirty="0"/>
          </a:p>
        </p:txBody>
      </p:sp>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3293" y="3261397"/>
            <a:ext cx="541491" cy="341375"/>
          </a:xfrm>
          <a:prstGeom prst="rect">
            <a:avLst/>
          </a:prstGeom>
        </p:spPr>
      </p:pic>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89179" y="4053305"/>
            <a:ext cx="529719" cy="341375"/>
          </a:xfrm>
          <a:prstGeom prst="rect">
            <a:avLst/>
          </a:prstGeom>
        </p:spPr>
      </p:pic>
    </p:spTree>
    <p:extLst>
      <p:ext uri="{BB962C8B-B14F-4D97-AF65-F5344CB8AC3E}">
        <p14:creationId xmlns:p14="http://schemas.microsoft.com/office/powerpoint/2010/main" val="3356706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a:t>
            </a:r>
          </a:p>
        </p:txBody>
      </p:sp>
    </p:spTree>
    <p:extLst>
      <p:ext uri="{BB962C8B-B14F-4D97-AF65-F5344CB8AC3E}">
        <p14:creationId xmlns:p14="http://schemas.microsoft.com/office/powerpoint/2010/main" val="1936996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a:t>
            </a:r>
          </a:p>
        </p:txBody>
      </p:sp>
      <p:sp>
        <p:nvSpPr>
          <p:cNvPr id="5" name="TextBox 4"/>
          <p:cNvSpPr txBox="1"/>
          <p:nvPr/>
        </p:nvSpPr>
        <p:spPr>
          <a:xfrm>
            <a:off x="130937" y="824554"/>
            <a:ext cx="1186982" cy="150868"/>
          </a:xfrm>
          <a:prstGeom prst="rect">
            <a:avLst/>
          </a:prstGeom>
          <a:noFill/>
        </p:spPr>
        <p:txBody>
          <a:bodyPr wrap="square" lIns="0" tIns="0" rIns="0" bIns="0" rtlCol="0" anchor="t">
            <a:noAutofit/>
          </a:bodyPr>
          <a:lstStyle/>
          <a:p>
            <a:pPr algn="ctr"/>
            <a:r>
              <a:rPr lang="en-US" sz="1000" b="1" dirty="0"/>
              <a:t>RDS</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45" y="1078068"/>
            <a:ext cx="521367" cy="602830"/>
          </a:xfrm>
          <a:prstGeom prst="rect">
            <a:avLst/>
          </a:prstGeom>
        </p:spPr>
      </p:pic>
      <p:cxnSp>
        <p:nvCxnSpPr>
          <p:cNvPr id="14" name="Straight Connector 13"/>
          <p:cNvCxnSpPr/>
          <p:nvPr/>
        </p:nvCxnSpPr>
        <p:spPr>
          <a:xfrm>
            <a:off x="313673" y="1806584"/>
            <a:ext cx="331187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510088" y="822171"/>
            <a:ext cx="1214494" cy="155448"/>
          </a:xfrm>
          <a:prstGeom prst="rect">
            <a:avLst/>
          </a:prstGeom>
          <a:noFill/>
        </p:spPr>
        <p:txBody>
          <a:bodyPr wrap="square" lIns="0" tIns="0" rIns="0" bIns="0" rtlCol="0" anchor="t">
            <a:noAutofit/>
          </a:bodyPr>
          <a:lstStyle/>
          <a:p>
            <a:pPr algn="ctr"/>
            <a:r>
              <a:rPr lang="en-US" sz="1000" b="1" dirty="0"/>
              <a:t>DynamoDB</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601" y="1074305"/>
            <a:ext cx="543467" cy="610355"/>
          </a:xfrm>
          <a:prstGeom prst="rect">
            <a:avLst/>
          </a:prstGeom>
        </p:spPr>
      </p:pic>
      <p:cxnSp>
        <p:nvCxnSpPr>
          <p:cNvPr id="65" name="Straight Connector 64"/>
          <p:cNvCxnSpPr/>
          <p:nvPr/>
        </p:nvCxnSpPr>
        <p:spPr>
          <a:xfrm>
            <a:off x="4608248"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6633682" y="822171"/>
            <a:ext cx="1214494" cy="155448"/>
          </a:xfrm>
          <a:prstGeom prst="rect">
            <a:avLst/>
          </a:prstGeom>
          <a:noFill/>
        </p:spPr>
        <p:txBody>
          <a:bodyPr wrap="square" lIns="0" tIns="0" rIns="0" bIns="0" rtlCol="0" anchor="t">
            <a:noAutofit/>
          </a:bodyPr>
          <a:lstStyle/>
          <a:p>
            <a:pPr algn="ctr"/>
            <a:r>
              <a:rPr lang="en-US" sz="1000" b="1" dirty="0"/>
              <a:t>ElastiCache</a:t>
            </a:r>
            <a:endParaRPr lang="en-US" b="1" dirty="0"/>
          </a:p>
        </p:txBody>
      </p:sp>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933" y="1043593"/>
            <a:ext cx="548640" cy="659959"/>
          </a:xfrm>
          <a:prstGeom prst="rect">
            <a:avLst/>
          </a:prstGeom>
        </p:spPr>
      </p:pic>
      <p:sp>
        <p:nvSpPr>
          <p:cNvPr id="96" name="TextBox 95"/>
          <p:cNvSpPr txBox="1"/>
          <p:nvPr/>
        </p:nvSpPr>
        <p:spPr>
          <a:xfrm>
            <a:off x="7694346" y="822171"/>
            <a:ext cx="1216152" cy="192504"/>
          </a:xfrm>
          <a:prstGeom prst="rect">
            <a:avLst/>
          </a:prstGeom>
          <a:noFill/>
        </p:spPr>
        <p:txBody>
          <a:bodyPr wrap="square" lIns="0" tIns="0" rIns="0" bIns="0" rtlCol="0" anchor="t">
            <a:noAutofit/>
          </a:bodyPr>
          <a:lstStyle/>
          <a:p>
            <a:pPr algn="ctr"/>
            <a:r>
              <a:rPr lang="en-US" sz="1000" b="1" dirty="0"/>
              <a:t>RedShift</a:t>
            </a:r>
            <a:endParaRPr lang="en-US" b="1" dirty="0"/>
          </a:p>
        </p:txBody>
      </p:sp>
      <p:sp>
        <p:nvSpPr>
          <p:cNvPr id="123" name="TextBox 122"/>
          <p:cNvSpPr txBox="1"/>
          <p:nvPr/>
        </p:nvSpPr>
        <p:spPr>
          <a:xfrm>
            <a:off x="434022" y="1873259"/>
            <a:ext cx="643781" cy="155632"/>
          </a:xfrm>
          <a:prstGeom prst="rect">
            <a:avLst/>
          </a:prstGeom>
          <a:noFill/>
        </p:spPr>
        <p:txBody>
          <a:bodyPr wrap="square" lIns="0" tIns="0" rIns="0" bIns="0" rtlCol="0" anchor="t">
            <a:noAutofit/>
          </a:bodyPr>
          <a:lstStyle/>
          <a:p>
            <a:pPr algn="ctr"/>
            <a:r>
              <a:rPr lang="en-US" sz="800" b="1" dirty="0"/>
              <a:t>RDS DB Instance</a:t>
            </a:r>
            <a:endParaRPr lang="en-US" sz="1400" b="1" dirty="0"/>
          </a:p>
        </p:txBody>
      </p:sp>
      <p:sp>
        <p:nvSpPr>
          <p:cNvPr id="125" name="TextBox 124"/>
          <p:cNvSpPr txBox="1"/>
          <p:nvPr/>
        </p:nvSpPr>
        <p:spPr>
          <a:xfrm>
            <a:off x="253247" y="2820799"/>
            <a:ext cx="1005332" cy="155632"/>
          </a:xfrm>
          <a:prstGeom prst="rect">
            <a:avLst/>
          </a:prstGeom>
          <a:noFill/>
        </p:spPr>
        <p:txBody>
          <a:bodyPr wrap="square" lIns="0" tIns="0" rIns="0" bIns="0" rtlCol="0" anchor="t">
            <a:noAutofit/>
          </a:bodyPr>
          <a:lstStyle/>
          <a:p>
            <a:pPr algn="ctr"/>
            <a:r>
              <a:rPr lang="en-US" sz="800" b="1" dirty="0"/>
              <a:t>RDS DB Instance Standby (Multi-AZ)</a:t>
            </a:r>
            <a:endParaRPr lang="en-US" sz="1400" b="1" dirty="0"/>
          </a:p>
        </p:txBody>
      </p:sp>
      <p:sp>
        <p:nvSpPr>
          <p:cNvPr id="42" name="TextBox 41"/>
          <p:cNvSpPr txBox="1"/>
          <p:nvPr/>
        </p:nvSpPr>
        <p:spPr>
          <a:xfrm>
            <a:off x="233884" y="3752448"/>
            <a:ext cx="1044058" cy="187414"/>
          </a:xfrm>
          <a:prstGeom prst="rect">
            <a:avLst/>
          </a:prstGeom>
          <a:noFill/>
        </p:spPr>
        <p:txBody>
          <a:bodyPr wrap="square" lIns="0" tIns="0" rIns="0" bIns="0" rtlCol="0" anchor="t">
            <a:noAutofit/>
          </a:bodyPr>
          <a:lstStyle/>
          <a:p>
            <a:pPr algn="ctr"/>
            <a:r>
              <a:rPr lang="en-US" sz="800" b="1" dirty="0"/>
              <a:t>RDS DB Instance Read Replica</a:t>
            </a:r>
            <a:endParaRPr lang="en-US" sz="1400" b="1" dirty="0"/>
          </a:p>
        </p:txBody>
      </p:sp>
      <p:cxnSp>
        <p:nvCxnSpPr>
          <p:cNvPr id="24" name="Straight Connector 23"/>
          <p:cNvCxnSpPr/>
          <p:nvPr/>
        </p:nvCxnSpPr>
        <p:spPr>
          <a:xfrm>
            <a:off x="4812496" y="1806584"/>
            <a:ext cx="1722875"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697480"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848956"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909617"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785784"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1276895" y="1873259"/>
            <a:ext cx="643781" cy="155632"/>
          </a:xfrm>
          <a:prstGeom prst="rect">
            <a:avLst/>
          </a:prstGeom>
          <a:noFill/>
        </p:spPr>
        <p:txBody>
          <a:bodyPr wrap="square" lIns="0" tIns="0" rIns="0" bIns="0" rtlCol="0" anchor="t">
            <a:noAutofit/>
          </a:bodyPr>
          <a:lstStyle/>
          <a:p>
            <a:pPr algn="ctr"/>
            <a:r>
              <a:rPr lang="en-US" sz="800" b="1" dirty="0"/>
              <a:t>MySQL DB Instance</a:t>
            </a:r>
            <a:endParaRPr lang="en-US" sz="1400" b="1" dirty="0"/>
          </a:p>
        </p:txBody>
      </p:sp>
      <p:sp>
        <p:nvSpPr>
          <p:cNvPr id="40" name="TextBox 39"/>
          <p:cNvSpPr txBox="1"/>
          <p:nvPr/>
        </p:nvSpPr>
        <p:spPr>
          <a:xfrm>
            <a:off x="1276895" y="2820799"/>
            <a:ext cx="643781" cy="155632"/>
          </a:xfrm>
          <a:prstGeom prst="rect">
            <a:avLst/>
          </a:prstGeom>
          <a:noFill/>
        </p:spPr>
        <p:txBody>
          <a:bodyPr wrap="square" lIns="0" tIns="0" rIns="0" bIns="0" rtlCol="0" anchor="t">
            <a:noAutofit/>
          </a:bodyPr>
          <a:lstStyle/>
          <a:p>
            <a:pPr algn="ctr"/>
            <a:r>
              <a:rPr lang="en-US" sz="800" b="1" dirty="0"/>
              <a:t>Oracle DB Instance</a:t>
            </a:r>
            <a:endParaRPr lang="en-US" sz="1400" b="1" dirty="0"/>
          </a:p>
        </p:txBody>
      </p:sp>
      <p:sp>
        <p:nvSpPr>
          <p:cNvPr id="41" name="TextBox 40"/>
          <p:cNvSpPr txBox="1"/>
          <p:nvPr/>
        </p:nvSpPr>
        <p:spPr>
          <a:xfrm>
            <a:off x="1276895" y="3768339"/>
            <a:ext cx="643781" cy="155632"/>
          </a:xfrm>
          <a:prstGeom prst="rect">
            <a:avLst/>
          </a:prstGeom>
          <a:noFill/>
        </p:spPr>
        <p:txBody>
          <a:bodyPr wrap="square" lIns="0" tIns="0" rIns="0" bIns="0" rtlCol="0" anchor="t">
            <a:noAutofit/>
          </a:bodyPr>
          <a:lstStyle/>
          <a:p>
            <a:pPr algn="ctr"/>
            <a:r>
              <a:rPr lang="en-US" sz="800" b="1" dirty="0"/>
              <a:t>MS SQL Instance</a:t>
            </a:r>
            <a:endParaRPr lang="en-US" sz="1400" b="1" dirty="0"/>
          </a:p>
        </p:txBody>
      </p:sp>
      <p:sp>
        <p:nvSpPr>
          <p:cNvPr id="45" name="TextBox 44"/>
          <p:cNvSpPr txBox="1"/>
          <p:nvPr/>
        </p:nvSpPr>
        <p:spPr>
          <a:xfrm>
            <a:off x="2130390" y="1873259"/>
            <a:ext cx="643781" cy="155632"/>
          </a:xfrm>
          <a:prstGeom prst="rect">
            <a:avLst/>
          </a:prstGeom>
          <a:noFill/>
        </p:spPr>
        <p:txBody>
          <a:bodyPr wrap="square" lIns="0" tIns="0" rIns="0" bIns="0" rtlCol="0" anchor="t">
            <a:noAutofit/>
          </a:bodyPr>
          <a:lstStyle/>
          <a:p>
            <a:pPr algn="ctr"/>
            <a:r>
              <a:rPr lang="en-US" sz="800" b="1" dirty="0"/>
              <a:t>SQL Slave</a:t>
            </a:r>
            <a:endParaRPr lang="en-US" sz="1400" b="1" dirty="0"/>
          </a:p>
        </p:txBody>
      </p:sp>
      <p:sp>
        <p:nvSpPr>
          <p:cNvPr id="49" name="TextBox 48"/>
          <p:cNvSpPr txBox="1"/>
          <p:nvPr/>
        </p:nvSpPr>
        <p:spPr>
          <a:xfrm>
            <a:off x="2130390" y="2820799"/>
            <a:ext cx="643781" cy="155632"/>
          </a:xfrm>
          <a:prstGeom prst="rect">
            <a:avLst/>
          </a:prstGeom>
          <a:noFill/>
        </p:spPr>
        <p:txBody>
          <a:bodyPr wrap="square" lIns="0" tIns="0" rIns="0" bIns="0" rtlCol="0" anchor="t">
            <a:noAutofit/>
          </a:bodyPr>
          <a:lstStyle/>
          <a:p>
            <a:pPr algn="ctr"/>
            <a:r>
              <a:rPr lang="en-US" sz="800" b="1" dirty="0"/>
              <a:t>PIOP</a:t>
            </a:r>
            <a:endParaRPr lang="en-US" sz="1400" b="1" dirty="0"/>
          </a:p>
        </p:txBody>
      </p:sp>
      <p:sp>
        <p:nvSpPr>
          <p:cNvPr id="50" name="TextBox 49"/>
          <p:cNvSpPr txBox="1"/>
          <p:nvPr/>
        </p:nvSpPr>
        <p:spPr>
          <a:xfrm>
            <a:off x="2130390" y="3768339"/>
            <a:ext cx="643781" cy="155632"/>
          </a:xfrm>
          <a:prstGeom prst="rect">
            <a:avLst/>
          </a:prstGeom>
          <a:noFill/>
        </p:spPr>
        <p:txBody>
          <a:bodyPr wrap="square" lIns="0" tIns="0" rIns="0" bIns="0" rtlCol="0" anchor="t">
            <a:noAutofit/>
          </a:bodyPr>
          <a:lstStyle/>
          <a:p>
            <a:pPr algn="ctr"/>
            <a:r>
              <a:rPr lang="en-US" sz="800" b="1" dirty="0"/>
              <a:t>SQL Master</a:t>
            </a:r>
            <a:endParaRPr lang="en-US" sz="1400" b="1" dirty="0"/>
          </a:p>
        </p:txBody>
      </p:sp>
      <p:sp>
        <p:nvSpPr>
          <p:cNvPr id="53" name="TextBox 52"/>
          <p:cNvSpPr txBox="1"/>
          <p:nvPr/>
        </p:nvSpPr>
        <p:spPr>
          <a:xfrm>
            <a:off x="4812496" y="1873259"/>
            <a:ext cx="643781" cy="155632"/>
          </a:xfrm>
          <a:prstGeom prst="rect">
            <a:avLst/>
          </a:prstGeom>
          <a:noFill/>
        </p:spPr>
        <p:txBody>
          <a:bodyPr wrap="square" lIns="0" tIns="0" rIns="0" bIns="0" rtlCol="0" anchor="t">
            <a:noAutofit/>
          </a:bodyPr>
          <a:lstStyle/>
          <a:p>
            <a:pPr algn="ctr"/>
            <a:r>
              <a:rPr lang="en-US" sz="800" b="1" dirty="0"/>
              <a:t>Email Notification</a:t>
            </a:r>
            <a:endParaRPr lang="en-US" sz="1400" b="1" dirty="0"/>
          </a:p>
        </p:txBody>
      </p:sp>
      <p:sp>
        <p:nvSpPr>
          <p:cNvPr id="55" name="TextBox 54"/>
          <p:cNvSpPr txBox="1"/>
          <p:nvPr/>
        </p:nvSpPr>
        <p:spPr>
          <a:xfrm>
            <a:off x="4812496" y="2820799"/>
            <a:ext cx="643781" cy="155632"/>
          </a:xfrm>
          <a:prstGeom prst="rect">
            <a:avLst/>
          </a:prstGeom>
          <a:noFill/>
        </p:spPr>
        <p:txBody>
          <a:bodyPr wrap="square" lIns="0" tIns="0" rIns="0" bIns="0" rtlCol="0" anchor="t">
            <a:noAutofit/>
          </a:bodyPr>
          <a:lstStyle/>
          <a:p>
            <a:pPr algn="ctr"/>
            <a:r>
              <a:rPr lang="en-US" sz="800" b="1" dirty="0"/>
              <a:t>Item</a:t>
            </a:r>
            <a:endParaRPr lang="en-US" sz="1400" b="1" dirty="0"/>
          </a:p>
        </p:txBody>
      </p:sp>
      <p:sp>
        <p:nvSpPr>
          <p:cNvPr id="56" name="TextBox 55"/>
          <p:cNvSpPr txBox="1"/>
          <p:nvPr/>
        </p:nvSpPr>
        <p:spPr>
          <a:xfrm>
            <a:off x="4812496" y="3768339"/>
            <a:ext cx="643781" cy="155632"/>
          </a:xfrm>
          <a:prstGeom prst="rect">
            <a:avLst/>
          </a:prstGeom>
          <a:noFill/>
        </p:spPr>
        <p:txBody>
          <a:bodyPr wrap="square" lIns="0" tIns="0" rIns="0" bIns="0" rtlCol="0" anchor="t">
            <a:noAutofit/>
          </a:bodyPr>
          <a:lstStyle/>
          <a:p>
            <a:pPr algn="ctr"/>
            <a:r>
              <a:rPr lang="en-US" sz="800" b="1" dirty="0"/>
              <a:t>Items</a:t>
            </a:r>
            <a:endParaRPr lang="en-US" sz="1400" b="1" dirty="0"/>
          </a:p>
        </p:txBody>
      </p:sp>
      <p:sp>
        <p:nvSpPr>
          <p:cNvPr id="59" name="TextBox 58"/>
          <p:cNvSpPr txBox="1"/>
          <p:nvPr/>
        </p:nvSpPr>
        <p:spPr>
          <a:xfrm>
            <a:off x="5753686" y="1873259"/>
            <a:ext cx="643781" cy="155632"/>
          </a:xfrm>
          <a:prstGeom prst="rect">
            <a:avLst/>
          </a:prstGeom>
          <a:noFill/>
        </p:spPr>
        <p:txBody>
          <a:bodyPr wrap="square" lIns="0" tIns="0" rIns="0" bIns="0" rtlCol="0" anchor="t">
            <a:noAutofit/>
          </a:bodyPr>
          <a:lstStyle/>
          <a:p>
            <a:pPr algn="ctr"/>
            <a:r>
              <a:rPr lang="en-US" sz="800" b="1" dirty="0"/>
              <a:t>Attribute</a:t>
            </a:r>
            <a:endParaRPr lang="en-US" sz="1400" b="1" dirty="0"/>
          </a:p>
        </p:txBody>
      </p:sp>
      <p:sp>
        <p:nvSpPr>
          <p:cNvPr id="61" name="TextBox 60"/>
          <p:cNvSpPr txBox="1"/>
          <p:nvPr/>
        </p:nvSpPr>
        <p:spPr>
          <a:xfrm>
            <a:off x="5753686" y="2820799"/>
            <a:ext cx="643781" cy="155632"/>
          </a:xfrm>
          <a:prstGeom prst="rect">
            <a:avLst/>
          </a:prstGeom>
          <a:noFill/>
        </p:spPr>
        <p:txBody>
          <a:bodyPr wrap="square" lIns="0" tIns="0" rIns="0" bIns="0" rtlCol="0" anchor="t">
            <a:noAutofit/>
          </a:bodyPr>
          <a:lstStyle/>
          <a:p>
            <a:pPr algn="ctr"/>
            <a:r>
              <a:rPr lang="en-US" sz="800" b="1" dirty="0"/>
              <a:t>Attributes</a:t>
            </a:r>
            <a:endParaRPr lang="en-US" sz="1400" b="1" dirty="0"/>
          </a:p>
        </p:txBody>
      </p:sp>
      <p:sp>
        <p:nvSpPr>
          <p:cNvPr id="66" name="TextBox 65"/>
          <p:cNvSpPr txBox="1"/>
          <p:nvPr/>
        </p:nvSpPr>
        <p:spPr>
          <a:xfrm>
            <a:off x="5615782" y="3752448"/>
            <a:ext cx="919590" cy="187414"/>
          </a:xfrm>
          <a:prstGeom prst="rect">
            <a:avLst/>
          </a:prstGeom>
          <a:noFill/>
        </p:spPr>
        <p:txBody>
          <a:bodyPr wrap="square" lIns="0" tIns="0" rIns="0" bIns="0" rtlCol="0" anchor="t">
            <a:noAutofit/>
          </a:bodyPr>
          <a:lstStyle/>
          <a:p>
            <a:pPr algn="ctr"/>
            <a:r>
              <a:rPr lang="en-US" sz="800" b="1" dirty="0"/>
              <a:t>Global Secondary Index</a:t>
            </a:r>
            <a:endParaRPr lang="en-US" sz="1400" b="1" dirty="0"/>
          </a:p>
        </p:txBody>
      </p:sp>
      <p:sp>
        <p:nvSpPr>
          <p:cNvPr id="69" name="TextBox 68"/>
          <p:cNvSpPr txBox="1"/>
          <p:nvPr/>
        </p:nvSpPr>
        <p:spPr>
          <a:xfrm>
            <a:off x="6941829" y="1873259"/>
            <a:ext cx="643781" cy="155632"/>
          </a:xfrm>
          <a:prstGeom prst="rect">
            <a:avLst/>
          </a:prstGeom>
          <a:noFill/>
        </p:spPr>
        <p:txBody>
          <a:bodyPr wrap="square" lIns="0" tIns="0" rIns="0" bIns="0" rtlCol="0" anchor="t">
            <a:noAutofit/>
          </a:bodyPr>
          <a:lstStyle/>
          <a:p>
            <a:pPr algn="ctr"/>
            <a:r>
              <a:rPr lang="en-US" sz="800" b="1" dirty="0"/>
              <a:t>CacheNode</a:t>
            </a:r>
            <a:endParaRPr lang="en-US" sz="1400" b="1" dirty="0"/>
          </a:p>
        </p:txBody>
      </p:sp>
      <p:sp>
        <p:nvSpPr>
          <p:cNvPr id="72" name="TextBox 71"/>
          <p:cNvSpPr txBox="1"/>
          <p:nvPr/>
        </p:nvSpPr>
        <p:spPr>
          <a:xfrm>
            <a:off x="6941829" y="2820799"/>
            <a:ext cx="643781" cy="155632"/>
          </a:xfrm>
          <a:prstGeom prst="rect">
            <a:avLst/>
          </a:prstGeom>
          <a:noFill/>
        </p:spPr>
        <p:txBody>
          <a:bodyPr wrap="square" lIns="0" tIns="0" rIns="0" bIns="0" rtlCol="0" anchor="t">
            <a:noAutofit/>
          </a:bodyPr>
          <a:lstStyle/>
          <a:p>
            <a:pPr algn="ctr"/>
            <a:r>
              <a:rPr lang="en-US" sz="800" b="1" dirty="0"/>
              <a:t>Redis</a:t>
            </a:r>
            <a:endParaRPr lang="en-US" sz="1400" b="1" dirty="0"/>
          </a:p>
        </p:txBody>
      </p:sp>
      <p:sp>
        <p:nvSpPr>
          <p:cNvPr id="73" name="TextBox 72"/>
          <p:cNvSpPr txBox="1"/>
          <p:nvPr/>
        </p:nvSpPr>
        <p:spPr>
          <a:xfrm>
            <a:off x="6941829" y="3768339"/>
            <a:ext cx="643781" cy="155632"/>
          </a:xfrm>
          <a:prstGeom prst="rect">
            <a:avLst/>
          </a:prstGeom>
          <a:noFill/>
        </p:spPr>
        <p:txBody>
          <a:bodyPr wrap="square" lIns="0" tIns="0" rIns="0" bIns="0" rtlCol="0" anchor="t">
            <a:noAutofit/>
          </a:bodyPr>
          <a:lstStyle/>
          <a:p>
            <a:pPr algn="ctr"/>
            <a:r>
              <a:rPr lang="en-US" sz="800" b="1" dirty="0"/>
              <a:t>MemCached</a:t>
            </a:r>
            <a:endParaRPr lang="en-US" sz="1400" b="1" dirty="0"/>
          </a:p>
        </p:txBody>
      </p:sp>
      <p:sp>
        <p:nvSpPr>
          <p:cNvPr id="76" name="TextBox 75"/>
          <p:cNvSpPr txBox="1"/>
          <p:nvPr/>
        </p:nvSpPr>
        <p:spPr>
          <a:xfrm>
            <a:off x="7997387" y="1873259"/>
            <a:ext cx="643781" cy="155632"/>
          </a:xfrm>
          <a:prstGeom prst="rect">
            <a:avLst/>
          </a:prstGeom>
          <a:noFill/>
        </p:spPr>
        <p:txBody>
          <a:bodyPr wrap="square" lIns="0" tIns="0" rIns="0" bIns="0" rtlCol="0" anchor="t">
            <a:noAutofit/>
          </a:bodyPr>
          <a:lstStyle/>
          <a:p>
            <a:pPr algn="ctr"/>
            <a:r>
              <a:rPr lang="en-US" sz="800" b="1" dirty="0"/>
              <a:t>Solid State Disks</a:t>
            </a:r>
            <a:endParaRPr lang="en-US" sz="1400" b="1" dirty="0"/>
          </a:p>
        </p:txBody>
      </p:sp>
      <p:sp>
        <p:nvSpPr>
          <p:cNvPr id="78" name="TextBox 77"/>
          <p:cNvSpPr txBox="1"/>
          <p:nvPr/>
        </p:nvSpPr>
        <p:spPr>
          <a:xfrm>
            <a:off x="7997387" y="2820799"/>
            <a:ext cx="643781" cy="155632"/>
          </a:xfrm>
          <a:prstGeom prst="rect">
            <a:avLst/>
          </a:prstGeom>
          <a:noFill/>
        </p:spPr>
        <p:txBody>
          <a:bodyPr wrap="square" lIns="0" tIns="0" rIns="0" bIns="0" rtlCol="0" anchor="t">
            <a:noAutofit/>
          </a:bodyPr>
          <a:lstStyle/>
          <a:p>
            <a:pPr algn="ctr"/>
            <a:r>
              <a:rPr lang="en-US" sz="800" b="1" dirty="0"/>
              <a:t>DW1 Dense Compute</a:t>
            </a:r>
            <a:endParaRPr lang="en-US" sz="1400" b="1" dirty="0"/>
          </a:p>
        </p:txBody>
      </p:sp>
      <p:sp>
        <p:nvSpPr>
          <p:cNvPr id="79" name="TextBox 78"/>
          <p:cNvSpPr txBox="1"/>
          <p:nvPr/>
        </p:nvSpPr>
        <p:spPr>
          <a:xfrm>
            <a:off x="7997387" y="3768339"/>
            <a:ext cx="643781" cy="155632"/>
          </a:xfrm>
          <a:prstGeom prst="rect">
            <a:avLst/>
          </a:prstGeom>
          <a:noFill/>
        </p:spPr>
        <p:txBody>
          <a:bodyPr wrap="square" lIns="0" tIns="0" rIns="0" bIns="0" rtlCol="0" anchor="t">
            <a:noAutofit/>
          </a:bodyPr>
          <a:lstStyle/>
          <a:p>
            <a:pPr algn="ctr"/>
            <a:r>
              <a:rPr lang="en-US" sz="800" b="1" dirty="0"/>
              <a:t>DW2 Dense Compute</a:t>
            </a:r>
            <a:endParaRPr lang="en-US" sz="1400" b="1" dirty="0"/>
          </a:p>
        </p:txBody>
      </p:sp>
      <p:pic>
        <p:nvPicPr>
          <p:cNvPr id="82" name="Picture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750" y="1062676"/>
            <a:ext cx="548640" cy="621792"/>
          </a:xfrm>
          <a:prstGeom prst="rect">
            <a:avLst/>
          </a:prstGeom>
        </p:spPr>
      </p:pic>
      <p:pic>
        <p:nvPicPr>
          <p:cNvPr id="83" name="Picture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332" y="2171391"/>
            <a:ext cx="465342" cy="602830"/>
          </a:xfrm>
          <a:prstGeom prst="rect">
            <a:avLst/>
          </a:prstGeom>
        </p:spPr>
      </p:pic>
      <p:pic>
        <p:nvPicPr>
          <p:cNvPr id="84" name="Picture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332" y="3114901"/>
            <a:ext cx="465342" cy="602830"/>
          </a:xfrm>
          <a:prstGeom prst="rect">
            <a:avLst/>
          </a:prstGeom>
        </p:spPr>
      </p:pic>
      <p:pic>
        <p:nvPicPr>
          <p:cNvPr id="85" name="Picture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332" y="4046192"/>
            <a:ext cx="465342" cy="602830"/>
          </a:xfrm>
          <a:prstGeom prst="rect">
            <a:avLst/>
          </a:prstGeom>
        </p:spPr>
      </p:pic>
      <p:pic>
        <p:nvPicPr>
          <p:cNvPr id="86" name="Picture 8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8102" y="2197640"/>
            <a:ext cx="521367" cy="550331"/>
          </a:xfrm>
          <a:prstGeom prst="rect">
            <a:avLst/>
          </a:prstGeom>
        </p:spPr>
      </p:pic>
      <p:pic>
        <p:nvPicPr>
          <p:cNvPr id="87" name="Picture 8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8102" y="3141150"/>
            <a:ext cx="521367" cy="550331"/>
          </a:xfrm>
          <a:prstGeom prst="rect">
            <a:avLst/>
          </a:prstGeom>
        </p:spPr>
      </p:pic>
      <p:pic>
        <p:nvPicPr>
          <p:cNvPr id="88" name="Picture 8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8102" y="4072441"/>
            <a:ext cx="521367" cy="550331"/>
          </a:xfrm>
          <a:prstGeom prst="rect">
            <a:avLst/>
          </a:prstGeom>
        </p:spPr>
      </p:pic>
      <p:pic>
        <p:nvPicPr>
          <p:cNvPr id="89" name="Picture 8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4117" y="2197640"/>
            <a:ext cx="521367" cy="550331"/>
          </a:xfrm>
          <a:prstGeom prst="rect">
            <a:avLst/>
          </a:prstGeom>
        </p:spPr>
      </p:pic>
      <p:pic>
        <p:nvPicPr>
          <p:cNvPr id="90" name="Picture 8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4117" y="3150805"/>
            <a:ext cx="521367" cy="531021"/>
          </a:xfrm>
          <a:prstGeom prst="rect">
            <a:avLst/>
          </a:prstGeom>
        </p:spPr>
      </p:pic>
      <p:pic>
        <p:nvPicPr>
          <p:cNvPr id="91" name="Picture 9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4117" y="4072441"/>
            <a:ext cx="521367" cy="550331"/>
          </a:xfrm>
          <a:prstGeom prst="rect">
            <a:avLst/>
          </a:prstGeom>
        </p:spPr>
      </p:pic>
      <p:sp>
        <p:nvSpPr>
          <p:cNvPr id="126" name="TextBox 125"/>
          <p:cNvSpPr txBox="1"/>
          <p:nvPr/>
        </p:nvSpPr>
        <p:spPr>
          <a:xfrm>
            <a:off x="2991509" y="1873259"/>
            <a:ext cx="643781" cy="155632"/>
          </a:xfrm>
          <a:prstGeom prst="rect">
            <a:avLst/>
          </a:prstGeom>
          <a:noFill/>
        </p:spPr>
        <p:txBody>
          <a:bodyPr wrap="square" lIns="0" tIns="0" rIns="0" bIns="0" rtlCol="0" anchor="t">
            <a:noAutofit/>
          </a:bodyPr>
          <a:lstStyle/>
          <a:p>
            <a:pPr algn="ctr"/>
            <a:r>
              <a:rPr lang="en-US" sz="800" b="1" dirty="0"/>
              <a:t>Postgre SQL Instance</a:t>
            </a:r>
            <a:endParaRPr lang="en-US" sz="1400" b="1" dirty="0"/>
          </a:p>
        </p:txBody>
      </p:sp>
      <p:sp>
        <p:nvSpPr>
          <p:cNvPr id="127" name="TextBox 126"/>
          <p:cNvSpPr txBox="1"/>
          <p:nvPr/>
        </p:nvSpPr>
        <p:spPr>
          <a:xfrm>
            <a:off x="2872042" y="2804550"/>
            <a:ext cx="882716" cy="188130"/>
          </a:xfrm>
          <a:prstGeom prst="rect">
            <a:avLst/>
          </a:prstGeom>
          <a:noFill/>
        </p:spPr>
        <p:txBody>
          <a:bodyPr wrap="square" lIns="0" tIns="0" rIns="0" bIns="0" rtlCol="0" anchor="t">
            <a:noAutofit/>
          </a:bodyPr>
          <a:lstStyle/>
          <a:p>
            <a:pPr algn="ctr"/>
            <a:r>
              <a:rPr lang="en-US" sz="800" b="1" dirty="0"/>
              <a:t>MySQL Instance Alternate</a:t>
            </a:r>
            <a:endParaRPr lang="en-US" sz="1400" b="1" dirty="0"/>
          </a:p>
        </p:txBody>
      </p:sp>
      <p:sp>
        <p:nvSpPr>
          <p:cNvPr id="128" name="TextBox 127"/>
          <p:cNvSpPr txBox="1"/>
          <p:nvPr/>
        </p:nvSpPr>
        <p:spPr>
          <a:xfrm>
            <a:off x="2835256" y="3752448"/>
            <a:ext cx="956288" cy="187414"/>
          </a:xfrm>
          <a:prstGeom prst="rect">
            <a:avLst/>
          </a:prstGeom>
          <a:noFill/>
        </p:spPr>
        <p:txBody>
          <a:bodyPr wrap="square" lIns="0" tIns="0" rIns="0" bIns="0" rtlCol="0" anchor="t">
            <a:noAutofit/>
          </a:bodyPr>
          <a:lstStyle/>
          <a:p>
            <a:pPr algn="ctr"/>
            <a:r>
              <a:rPr lang="en-US" sz="800" b="1" dirty="0"/>
              <a:t>MS SQL Instance Alternate</a:t>
            </a:r>
            <a:endParaRPr lang="en-US" sz="1400" b="1" dirty="0"/>
          </a:p>
        </p:txBody>
      </p:sp>
      <p:pic>
        <p:nvPicPr>
          <p:cNvPr id="129" name="Picture 1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45236" y="2207295"/>
            <a:ext cx="521367" cy="531021"/>
          </a:xfrm>
          <a:prstGeom prst="rect">
            <a:avLst/>
          </a:prstGeom>
        </p:spPr>
      </p:pic>
      <p:pic>
        <p:nvPicPr>
          <p:cNvPr id="130" name="Picture 12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45236" y="3150805"/>
            <a:ext cx="521367" cy="531021"/>
          </a:xfrm>
          <a:prstGeom prst="rect">
            <a:avLst/>
          </a:prstGeom>
        </p:spPr>
      </p:pic>
      <p:pic>
        <p:nvPicPr>
          <p:cNvPr id="131" name="Picture 13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45236" y="4082096"/>
            <a:ext cx="521367" cy="531021"/>
          </a:xfrm>
          <a:prstGeom prst="rect">
            <a:avLst/>
          </a:prstGeom>
        </p:spPr>
      </p:pic>
      <p:sp>
        <p:nvSpPr>
          <p:cNvPr id="132" name="TextBox 131"/>
          <p:cNvSpPr txBox="1"/>
          <p:nvPr/>
        </p:nvSpPr>
        <p:spPr>
          <a:xfrm>
            <a:off x="3672176" y="1837089"/>
            <a:ext cx="903782" cy="227972"/>
          </a:xfrm>
          <a:prstGeom prst="rect">
            <a:avLst/>
          </a:prstGeom>
          <a:noFill/>
        </p:spPr>
        <p:txBody>
          <a:bodyPr wrap="square" lIns="0" tIns="0" rIns="0" bIns="0" rtlCol="0" anchor="t">
            <a:noAutofit/>
          </a:bodyPr>
          <a:lstStyle/>
          <a:p>
            <a:pPr algn="ctr"/>
            <a:r>
              <a:rPr lang="en-US" sz="800" b="1" dirty="0"/>
              <a:t>Oracle DB Instance Alternate</a:t>
            </a:r>
            <a:endParaRPr lang="en-US" sz="1400" b="1" dirty="0"/>
          </a:p>
        </p:txBody>
      </p:sp>
      <p:pic>
        <p:nvPicPr>
          <p:cNvPr id="133" name="Picture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55903" y="2207295"/>
            <a:ext cx="521367" cy="531021"/>
          </a:xfrm>
          <a:prstGeom prst="rect">
            <a:avLst/>
          </a:prstGeom>
        </p:spPr>
      </p:pic>
      <p:pic>
        <p:nvPicPr>
          <p:cNvPr id="134" name="Picture 13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89114" y="2233145"/>
            <a:ext cx="521367" cy="479321"/>
          </a:xfrm>
          <a:prstGeom prst="rect">
            <a:avLst/>
          </a:prstGeom>
        </p:spPr>
      </p:pic>
      <p:pic>
        <p:nvPicPr>
          <p:cNvPr id="135" name="Picture 13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89114" y="3145977"/>
            <a:ext cx="521367" cy="521367"/>
          </a:xfrm>
          <a:prstGeom prst="rect">
            <a:avLst/>
          </a:prstGeom>
        </p:spPr>
      </p:pic>
      <p:pic>
        <p:nvPicPr>
          <p:cNvPr id="136" name="Picture 13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98261" y="4072441"/>
            <a:ext cx="503072" cy="531021"/>
          </a:xfrm>
          <a:prstGeom prst="rect">
            <a:avLst/>
          </a:prstGeom>
        </p:spPr>
      </p:pic>
      <p:pic>
        <p:nvPicPr>
          <p:cNvPr id="137" name="Picture 13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824829" y="2207467"/>
            <a:ext cx="521367" cy="530677"/>
          </a:xfrm>
          <a:prstGeom prst="rect">
            <a:avLst/>
          </a:prstGeom>
        </p:spPr>
      </p:pic>
      <p:pic>
        <p:nvPicPr>
          <p:cNvPr id="138" name="Picture 13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33976" y="3141150"/>
            <a:ext cx="503072" cy="531021"/>
          </a:xfrm>
          <a:prstGeom prst="rect">
            <a:avLst/>
          </a:prstGeom>
        </p:spPr>
      </p:pic>
      <p:pic>
        <p:nvPicPr>
          <p:cNvPr id="139" name="Picture 13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33976" y="4072441"/>
            <a:ext cx="503072" cy="531021"/>
          </a:xfrm>
          <a:prstGeom prst="rect">
            <a:avLst/>
          </a:prstGeom>
        </p:spPr>
      </p:pic>
      <p:pic>
        <p:nvPicPr>
          <p:cNvPr id="140" name="Picture 13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995675" y="2207467"/>
            <a:ext cx="521028" cy="530677"/>
          </a:xfrm>
          <a:prstGeom prst="rect">
            <a:avLst/>
          </a:prstGeom>
        </p:spPr>
      </p:pic>
      <p:pic>
        <p:nvPicPr>
          <p:cNvPr id="141" name="Picture 14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004653" y="3150466"/>
            <a:ext cx="503072" cy="512388"/>
          </a:xfrm>
          <a:prstGeom prst="rect">
            <a:avLst/>
          </a:prstGeom>
        </p:spPr>
      </p:pic>
      <p:pic>
        <p:nvPicPr>
          <p:cNvPr id="142" name="Picture 14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004653" y="4081757"/>
            <a:ext cx="503072" cy="512388"/>
          </a:xfrm>
          <a:prstGeom prst="rect">
            <a:avLst/>
          </a:prstGeom>
        </p:spPr>
      </p:pic>
      <p:pic>
        <p:nvPicPr>
          <p:cNvPr id="143" name="Picture 14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077638" y="2207467"/>
            <a:ext cx="482433" cy="530677"/>
          </a:xfrm>
          <a:prstGeom prst="rect">
            <a:avLst/>
          </a:prstGeom>
        </p:spPr>
      </p:pic>
      <p:pic>
        <p:nvPicPr>
          <p:cNvPr id="144" name="Picture 14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085951" y="3150466"/>
            <a:ext cx="465807" cy="512388"/>
          </a:xfrm>
          <a:prstGeom prst="rect">
            <a:avLst/>
          </a:prstGeom>
        </p:spPr>
      </p:pic>
      <p:pic>
        <p:nvPicPr>
          <p:cNvPr id="145" name="Picture 14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085951" y="4081757"/>
            <a:ext cx="465807" cy="512388"/>
          </a:xfrm>
          <a:prstGeom prst="rect">
            <a:avLst/>
          </a:prstGeom>
        </p:spPr>
      </p:pic>
    </p:spTree>
    <p:extLst>
      <p:ext uri="{BB962C8B-B14F-4D97-AF65-F5344CB8AC3E}">
        <p14:creationId xmlns:p14="http://schemas.microsoft.com/office/powerpoint/2010/main" val="1091784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 (Continued)</a:t>
            </a:r>
          </a:p>
        </p:txBody>
      </p:sp>
      <p:sp>
        <p:nvSpPr>
          <p:cNvPr id="63" name="TextBox 62"/>
          <p:cNvSpPr txBox="1"/>
          <p:nvPr/>
        </p:nvSpPr>
        <p:spPr>
          <a:xfrm>
            <a:off x="165771" y="822171"/>
            <a:ext cx="1214494" cy="155448"/>
          </a:xfrm>
          <a:prstGeom prst="rect">
            <a:avLst/>
          </a:prstGeom>
          <a:noFill/>
        </p:spPr>
        <p:txBody>
          <a:bodyPr wrap="square" lIns="0" tIns="0" rIns="0" bIns="0" rtlCol="0" anchor="t">
            <a:noAutofit/>
          </a:bodyPr>
          <a:lstStyle/>
          <a:p>
            <a:pPr algn="ctr"/>
            <a:r>
              <a:rPr lang="en-US" sz="1000" b="1" dirty="0"/>
              <a:t>Simple DB</a:t>
            </a:r>
            <a:endParaRPr lang="en-US" b="1" dirty="0"/>
          </a:p>
        </p:txBody>
      </p:sp>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022" y="1362375"/>
            <a:ext cx="548640" cy="659959"/>
          </a:xfrm>
          <a:prstGeom prst="rect">
            <a:avLst/>
          </a:prstGeom>
        </p:spPr>
      </p:pic>
      <p:sp>
        <p:nvSpPr>
          <p:cNvPr id="96" name="TextBox 95"/>
          <p:cNvSpPr txBox="1"/>
          <p:nvPr/>
        </p:nvSpPr>
        <p:spPr>
          <a:xfrm>
            <a:off x="1326681" y="822171"/>
            <a:ext cx="1051560" cy="192504"/>
          </a:xfrm>
          <a:prstGeom prst="rect">
            <a:avLst/>
          </a:prstGeom>
          <a:noFill/>
        </p:spPr>
        <p:txBody>
          <a:bodyPr wrap="square" lIns="0" tIns="0" rIns="0" bIns="0" rtlCol="0" anchor="t">
            <a:noAutofit/>
          </a:bodyPr>
          <a:lstStyle/>
          <a:p>
            <a:pPr algn="ctr"/>
            <a:r>
              <a:rPr lang="en-US" sz="1000" b="1" dirty="0"/>
              <a:t>Database Migration Service</a:t>
            </a:r>
            <a:endParaRPr lang="en-US" b="1" dirty="0"/>
          </a:p>
        </p:txBody>
      </p:sp>
      <p:cxnSp>
        <p:nvCxnSpPr>
          <p:cNvPr id="32" name="Straight Connector 31"/>
          <p:cNvCxnSpPr/>
          <p:nvPr/>
        </p:nvCxnSpPr>
        <p:spPr>
          <a:xfrm>
            <a:off x="381045" y="2125366"/>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1441706" y="2125366"/>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317873"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10" name="Picture 9" descr="Database_AWSDatabaseMigrationSer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185" y="1377422"/>
            <a:ext cx="561421" cy="631599"/>
          </a:xfrm>
          <a:prstGeom prst="rect">
            <a:avLst/>
          </a:prstGeom>
        </p:spPr>
      </p:pic>
    </p:spTree>
    <p:extLst>
      <p:ext uri="{BB962C8B-B14F-4D97-AF65-F5344CB8AC3E}">
        <p14:creationId xmlns:p14="http://schemas.microsoft.com/office/powerpoint/2010/main" val="2350823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Internet of Things (IOT)</a:t>
            </a:r>
          </a:p>
        </p:txBody>
      </p:sp>
    </p:spTree>
    <p:extLst>
      <p:ext uri="{BB962C8B-B14F-4D97-AF65-F5344CB8AC3E}">
        <p14:creationId xmlns:p14="http://schemas.microsoft.com/office/powerpoint/2010/main" val="3054858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Internet of Things (IOT)</a:t>
            </a:r>
          </a:p>
        </p:txBody>
      </p:sp>
      <p:sp>
        <p:nvSpPr>
          <p:cNvPr id="5" name="TextBox 4"/>
          <p:cNvSpPr txBox="1"/>
          <p:nvPr/>
        </p:nvSpPr>
        <p:spPr>
          <a:xfrm>
            <a:off x="1566210" y="1873259"/>
            <a:ext cx="643781" cy="155632"/>
          </a:xfrm>
          <a:prstGeom prst="rect">
            <a:avLst/>
          </a:prstGeom>
          <a:noFill/>
        </p:spPr>
        <p:txBody>
          <a:bodyPr wrap="square" lIns="0" tIns="0" rIns="0" bIns="0" rtlCol="0" anchor="t">
            <a:noAutofit/>
          </a:bodyPr>
          <a:lstStyle/>
          <a:p>
            <a:pPr algn="ctr"/>
            <a:r>
              <a:rPr lang="en-US" sz="800" b="1" dirty="0"/>
              <a:t>IOT Thing Lightbulb</a:t>
            </a:r>
            <a:endParaRPr lang="en-US" sz="1400" b="1" dirty="0"/>
          </a:p>
        </p:txBody>
      </p:sp>
      <p:sp>
        <p:nvSpPr>
          <p:cNvPr id="6" name="TextBox 5"/>
          <p:cNvSpPr txBox="1"/>
          <p:nvPr/>
        </p:nvSpPr>
        <p:spPr>
          <a:xfrm>
            <a:off x="1385435" y="2820799"/>
            <a:ext cx="1005332" cy="155632"/>
          </a:xfrm>
          <a:prstGeom prst="rect">
            <a:avLst/>
          </a:prstGeom>
          <a:noFill/>
        </p:spPr>
        <p:txBody>
          <a:bodyPr wrap="square" lIns="0" tIns="0" rIns="0" bIns="0" rtlCol="0" anchor="t">
            <a:noAutofit/>
          </a:bodyPr>
          <a:lstStyle/>
          <a:p>
            <a:pPr algn="ctr"/>
            <a:r>
              <a:rPr lang="en-US" sz="800" b="1" dirty="0"/>
              <a:t>IOT Thing House</a:t>
            </a:r>
            <a:endParaRPr lang="en-US" sz="1400" b="1" dirty="0"/>
          </a:p>
        </p:txBody>
      </p:sp>
      <p:sp>
        <p:nvSpPr>
          <p:cNvPr id="7" name="TextBox 6"/>
          <p:cNvSpPr txBox="1"/>
          <p:nvPr/>
        </p:nvSpPr>
        <p:spPr>
          <a:xfrm>
            <a:off x="1366072" y="3752448"/>
            <a:ext cx="1044058" cy="187414"/>
          </a:xfrm>
          <a:prstGeom prst="rect">
            <a:avLst/>
          </a:prstGeom>
          <a:noFill/>
        </p:spPr>
        <p:txBody>
          <a:bodyPr wrap="square" lIns="0" tIns="0" rIns="0" bIns="0" rtlCol="0" anchor="t">
            <a:noAutofit/>
          </a:bodyPr>
          <a:lstStyle/>
          <a:p>
            <a:pPr algn="ctr"/>
            <a:r>
              <a:rPr lang="en-US" sz="800" b="1" dirty="0"/>
              <a:t>IOT Thing Factory</a:t>
            </a:r>
            <a:endParaRPr lang="en-US" sz="1400" b="1" dirty="0"/>
          </a:p>
        </p:txBody>
      </p:sp>
      <p:sp>
        <p:nvSpPr>
          <p:cNvPr id="8" name="TextBox 7"/>
          <p:cNvSpPr txBox="1"/>
          <p:nvPr/>
        </p:nvSpPr>
        <p:spPr>
          <a:xfrm>
            <a:off x="2367138" y="1873259"/>
            <a:ext cx="643781" cy="155632"/>
          </a:xfrm>
          <a:prstGeom prst="rect">
            <a:avLst/>
          </a:prstGeom>
          <a:noFill/>
        </p:spPr>
        <p:txBody>
          <a:bodyPr wrap="square" lIns="0" tIns="0" rIns="0" bIns="0" rtlCol="0" anchor="t">
            <a:noAutofit/>
          </a:bodyPr>
          <a:lstStyle/>
          <a:p>
            <a:pPr algn="ctr"/>
            <a:r>
              <a:rPr lang="en-US" sz="800" b="1" dirty="0"/>
              <a:t>IOT Thing Bicycle</a:t>
            </a:r>
            <a:endParaRPr lang="en-US" sz="1400" b="1" dirty="0"/>
          </a:p>
        </p:txBody>
      </p:sp>
      <p:sp>
        <p:nvSpPr>
          <p:cNvPr id="9" name="TextBox 8"/>
          <p:cNvSpPr txBox="1"/>
          <p:nvPr/>
        </p:nvSpPr>
        <p:spPr>
          <a:xfrm>
            <a:off x="2367138" y="2820799"/>
            <a:ext cx="643781" cy="155632"/>
          </a:xfrm>
          <a:prstGeom prst="rect">
            <a:avLst/>
          </a:prstGeom>
          <a:noFill/>
        </p:spPr>
        <p:txBody>
          <a:bodyPr wrap="square" lIns="0" tIns="0" rIns="0" bIns="0" rtlCol="0" anchor="t">
            <a:noAutofit/>
          </a:bodyPr>
          <a:lstStyle/>
          <a:p>
            <a:pPr algn="ctr"/>
            <a:r>
              <a:rPr lang="en-US" sz="800" b="1" dirty="0"/>
              <a:t>IOT Thing Car</a:t>
            </a:r>
            <a:endParaRPr lang="en-US" sz="1400" b="1" dirty="0"/>
          </a:p>
        </p:txBody>
      </p:sp>
      <p:sp>
        <p:nvSpPr>
          <p:cNvPr id="10" name="TextBox 9"/>
          <p:cNvSpPr txBox="1"/>
          <p:nvPr/>
        </p:nvSpPr>
        <p:spPr>
          <a:xfrm>
            <a:off x="2367138" y="3768339"/>
            <a:ext cx="643781" cy="155632"/>
          </a:xfrm>
          <a:prstGeom prst="rect">
            <a:avLst/>
          </a:prstGeom>
          <a:noFill/>
        </p:spPr>
        <p:txBody>
          <a:bodyPr wrap="square" lIns="0" tIns="0" rIns="0" bIns="0" rtlCol="0" anchor="t">
            <a:noAutofit/>
          </a:bodyPr>
          <a:lstStyle/>
          <a:p>
            <a:pPr algn="ctr"/>
            <a:r>
              <a:rPr lang="en-US" sz="800" b="1" dirty="0"/>
              <a:t>IOT Thing Bank</a:t>
            </a:r>
            <a:endParaRPr lang="en-US" sz="1400" b="1" dirty="0"/>
          </a:p>
        </p:txBody>
      </p:sp>
      <p:sp>
        <p:nvSpPr>
          <p:cNvPr id="11" name="TextBox 10"/>
          <p:cNvSpPr txBox="1"/>
          <p:nvPr/>
        </p:nvSpPr>
        <p:spPr>
          <a:xfrm>
            <a:off x="3097595" y="1873258"/>
            <a:ext cx="839524" cy="251553"/>
          </a:xfrm>
          <a:prstGeom prst="rect">
            <a:avLst/>
          </a:prstGeom>
          <a:noFill/>
        </p:spPr>
        <p:txBody>
          <a:bodyPr wrap="square" lIns="0" tIns="0" rIns="0" bIns="0" rtlCol="0" anchor="t">
            <a:noAutofit/>
          </a:bodyPr>
          <a:lstStyle/>
          <a:p>
            <a:pPr algn="ctr"/>
            <a:r>
              <a:rPr lang="en-US" sz="800" b="1" dirty="0"/>
              <a:t>IOT Thing Police Emergency</a:t>
            </a:r>
            <a:endParaRPr lang="en-US" sz="1400" b="1" dirty="0"/>
          </a:p>
        </p:txBody>
      </p:sp>
      <p:sp>
        <p:nvSpPr>
          <p:cNvPr id="12" name="TextBox 11"/>
          <p:cNvSpPr txBox="1"/>
          <p:nvPr/>
        </p:nvSpPr>
        <p:spPr>
          <a:xfrm>
            <a:off x="3195466" y="2820799"/>
            <a:ext cx="643781" cy="155632"/>
          </a:xfrm>
          <a:prstGeom prst="rect">
            <a:avLst/>
          </a:prstGeom>
          <a:noFill/>
        </p:spPr>
        <p:txBody>
          <a:bodyPr wrap="square" lIns="0" tIns="0" rIns="0" bIns="0" rtlCol="0" anchor="t">
            <a:noAutofit/>
          </a:bodyPr>
          <a:lstStyle/>
          <a:p>
            <a:pPr algn="ctr"/>
            <a:r>
              <a:rPr lang="en-US" sz="800" b="1" dirty="0"/>
              <a:t>IOT Thing Door Lock</a:t>
            </a:r>
            <a:endParaRPr lang="en-US" sz="1400" b="1" dirty="0"/>
          </a:p>
        </p:txBody>
      </p:sp>
      <p:sp>
        <p:nvSpPr>
          <p:cNvPr id="13" name="TextBox 12"/>
          <p:cNvSpPr txBox="1"/>
          <p:nvPr/>
        </p:nvSpPr>
        <p:spPr>
          <a:xfrm>
            <a:off x="3195466" y="3768339"/>
            <a:ext cx="643781" cy="155632"/>
          </a:xfrm>
          <a:prstGeom prst="rect">
            <a:avLst/>
          </a:prstGeom>
          <a:noFill/>
        </p:spPr>
        <p:txBody>
          <a:bodyPr wrap="square" lIns="0" tIns="0" rIns="0" bIns="0" rtlCol="0" anchor="t">
            <a:noAutofit/>
          </a:bodyPr>
          <a:lstStyle/>
          <a:p>
            <a:pPr algn="ctr"/>
            <a:r>
              <a:rPr lang="en-US" sz="800" b="1" dirty="0"/>
              <a:t>IOT Thing Cart</a:t>
            </a:r>
            <a:endParaRPr lang="en-US" sz="1400" b="1"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742" y="2211735"/>
            <a:ext cx="514068" cy="521208"/>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742" y="3158478"/>
            <a:ext cx="521208" cy="52120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742" y="4086536"/>
            <a:ext cx="514068" cy="521208"/>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8345" y="2212122"/>
            <a:ext cx="521367" cy="52136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28345" y="3155632"/>
            <a:ext cx="521367" cy="521367"/>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8345" y="4086923"/>
            <a:ext cx="521367" cy="521367"/>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49193" y="2212122"/>
            <a:ext cx="521367" cy="521367"/>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49193" y="3155632"/>
            <a:ext cx="521367" cy="521367"/>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49193" y="4086923"/>
            <a:ext cx="521367" cy="521367"/>
          </a:xfrm>
          <a:prstGeom prst="rect">
            <a:avLst/>
          </a:prstGeom>
        </p:spPr>
      </p:pic>
      <p:sp>
        <p:nvSpPr>
          <p:cNvPr id="23" name="TextBox 22"/>
          <p:cNvSpPr txBox="1"/>
          <p:nvPr/>
        </p:nvSpPr>
        <p:spPr>
          <a:xfrm>
            <a:off x="4006251" y="1873259"/>
            <a:ext cx="643781" cy="155632"/>
          </a:xfrm>
          <a:prstGeom prst="rect">
            <a:avLst/>
          </a:prstGeom>
          <a:noFill/>
        </p:spPr>
        <p:txBody>
          <a:bodyPr wrap="square" lIns="0" tIns="0" rIns="0" bIns="0" rtlCol="0" anchor="t">
            <a:noAutofit/>
          </a:bodyPr>
          <a:lstStyle/>
          <a:p>
            <a:pPr algn="ctr"/>
            <a:r>
              <a:rPr lang="en-US" sz="800" b="1" dirty="0"/>
              <a:t>IOT Thing Coffee Pot</a:t>
            </a:r>
            <a:endParaRPr lang="en-US" sz="1400" b="1" dirty="0"/>
          </a:p>
        </p:txBody>
      </p:sp>
      <p:sp>
        <p:nvSpPr>
          <p:cNvPr id="24" name="TextBox 23"/>
          <p:cNvSpPr txBox="1"/>
          <p:nvPr/>
        </p:nvSpPr>
        <p:spPr>
          <a:xfrm>
            <a:off x="3886784" y="2804550"/>
            <a:ext cx="882716" cy="188130"/>
          </a:xfrm>
          <a:prstGeom prst="rect">
            <a:avLst/>
          </a:prstGeom>
          <a:noFill/>
        </p:spPr>
        <p:txBody>
          <a:bodyPr wrap="square" lIns="0" tIns="0" rIns="0" bIns="0" rtlCol="0" anchor="t">
            <a:noAutofit/>
          </a:bodyPr>
          <a:lstStyle/>
          <a:p>
            <a:pPr algn="ctr"/>
            <a:r>
              <a:rPr lang="en-US" sz="800" b="1" dirty="0"/>
              <a:t>IOT Thing </a:t>
            </a:r>
            <a:br>
              <a:rPr lang="en-US" sz="800" b="1" dirty="0"/>
            </a:br>
            <a:r>
              <a:rPr lang="en-US" sz="800" b="1" dirty="0"/>
              <a:t>Travel</a:t>
            </a:r>
            <a:endParaRPr lang="en-US" sz="1400" b="1" dirty="0"/>
          </a:p>
        </p:txBody>
      </p:sp>
      <p:sp>
        <p:nvSpPr>
          <p:cNvPr id="25" name="TextBox 24"/>
          <p:cNvSpPr txBox="1"/>
          <p:nvPr/>
        </p:nvSpPr>
        <p:spPr>
          <a:xfrm>
            <a:off x="3849998" y="3752448"/>
            <a:ext cx="956288" cy="187414"/>
          </a:xfrm>
          <a:prstGeom prst="rect">
            <a:avLst/>
          </a:prstGeom>
          <a:noFill/>
        </p:spPr>
        <p:txBody>
          <a:bodyPr wrap="square" lIns="0" tIns="0" rIns="0" bIns="0" rtlCol="0" anchor="t">
            <a:noAutofit/>
          </a:bodyPr>
          <a:lstStyle/>
          <a:p>
            <a:pPr algn="ctr"/>
            <a:r>
              <a:rPr lang="en-US" sz="800" b="1" dirty="0"/>
              <a:t>IOT Thing Thermostat</a:t>
            </a:r>
            <a:endParaRPr lang="en-US" sz="1400" b="1" dirty="0"/>
          </a:p>
        </p:txBody>
      </p:sp>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59978" y="2212122"/>
            <a:ext cx="521367" cy="521367"/>
          </a:xfrm>
          <a:prstGeom prst="rect">
            <a:avLst/>
          </a:prstGeom>
        </p:spPr>
      </p:pic>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59978" y="3155632"/>
            <a:ext cx="521367" cy="521367"/>
          </a:xfrm>
          <a:prstGeom prst="rect">
            <a:avLst/>
          </a:prstGeom>
        </p:spPr>
      </p:pic>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59978" y="4086923"/>
            <a:ext cx="521367" cy="521367"/>
          </a:xfrm>
          <a:prstGeom prst="rect">
            <a:avLst/>
          </a:prstGeom>
        </p:spPr>
      </p:pic>
      <p:sp>
        <p:nvSpPr>
          <p:cNvPr id="31" name="TextBox 30"/>
          <p:cNvSpPr txBox="1"/>
          <p:nvPr/>
        </p:nvSpPr>
        <p:spPr>
          <a:xfrm>
            <a:off x="165771" y="822171"/>
            <a:ext cx="1214494" cy="155448"/>
          </a:xfrm>
          <a:prstGeom prst="rect">
            <a:avLst/>
          </a:prstGeom>
          <a:noFill/>
        </p:spPr>
        <p:txBody>
          <a:bodyPr wrap="square" lIns="0" tIns="0" rIns="0" bIns="0" rtlCol="0" anchor="t">
            <a:noAutofit/>
          </a:bodyPr>
          <a:lstStyle/>
          <a:p>
            <a:pPr algn="ctr"/>
            <a:r>
              <a:rPr lang="en-US" sz="1000" b="1" dirty="0"/>
              <a:t>AWS IoT</a:t>
            </a:r>
            <a:endParaRPr lang="en-US" b="1" dirty="0"/>
          </a:p>
        </p:txBody>
      </p:sp>
      <p:pic>
        <p:nvPicPr>
          <p:cNvPr id="32" name="Picture 3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7022" y="1044388"/>
            <a:ext cx="548640" cy="658368"/>
          </a:xfrm>
          <a:prstGeom prst="rect">
            <a:avLst/>
          </a:prstGeom>
        </p:spPr>
      </p:pic>
      <p:cxnSp>
        <p:nvCxnSpPr>
          <p:cNvPr id="33" name="Straight Connector 32"/>
          <p:cNvCxnSpPr/>
          <p:nvPr/>
        </p:nvCxnSpPr>
        <p:spPr>
          <a:xfrm>
            <a:off x="381045"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317873"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1566210" y="883595"/>
            <a:ext cx="643781" cy="155632"/>
          </a:xfrm>
          <a:prstGeom prst="rect">
            <a:avLst/>
          </a:prstGeom>
          <a:noFill/>
        </p:spPr>
        <p:txBody>
          <a:bodyPr wrap="square" lIns="0" tIns="0" rIns="0" bIns="0" rtlCol="0" anchor="t">
            <a:noAutofit/>
          </a:bodyPr>
          <a:lstStyle/>
          <a:p>
            <a:pPr algn="ctr"/>
            <a:r>
              <a:rPr lang="en-US" sz="800" b="1" dirty="0"/>
              <a:t>Generic IOT Thing</a:t>
            </a:r>
            <a:endParaRPr lang="en-US" sz="1400" b="1" dirty="0"/>
          </a:p>
        </p:txBody>
      </p:sp>
      <p:sp>
        <p:nvSpPr>
          <p:cNvPr id="37" name="TextBox 36"/>
          <p:cNvSpPr txBox="1"/>
          <p:nvPr/>
        </p:nvSpPr>
        <p:spPr>
          <a:xfrm>
            <a:off x="2367138" y="883595"/>
            <a:ext cx="643781" cy="155632"/>
          </a:xfrm>
          <a:prstGeom prst="rect">
            <a:avLst/>
          </a:prstGeom>
          <a:noFill/>
        </p:spPr>
        <p:txBody>
          <a:bodyPr wrap="square" lIns="0" tIns="0" rIns="0" bIns="0" rtlCol="0" anchor="t">
            <a:noAutofit/>
          </a:bodyPr>
          <a:lstStyle/>
          <a:p>
            <a:pPr algn="ctr"/>
            <a:r>
              <a:rPr lang="en-US" sz="800" b="1" dirty="0"/>
              <a:t>IOT Thing Windfarm</a:t>
            </a:r>
            <a:endParaRPr lang="en-US" sz="1400" b="1" dirty="0"/>
          </a:p>
        </p:txBody>
      </p:sp>
      <p:sp>
        <p:nvSpPr>
          <p:cNvPr id="38" name="TextBox 37"/>
          <p:cNvSpPr txBox="1"/>
          <p:nvPr/>
        </p:nvSpPr>
        <p:spPr>
          <a:xfrm>
            <a:off x="3195466" y="883595"/>
            <a:ext cx="643781" cy="155632"/>
          </a:xfrm>
          <a:prstGeom prst="rect">
            <a:avLst/>
          </a:prstGeom>
          <a:noFill/>
        </p:spPr>
        <p:txBody>
          <a:bodyPr wrap="square" lIns="0" tIns="0" rIns="0" bIns="0" rtlCol="0" anchor="t">
            <a:noAutofit/>
          </a:bodyPr>
          <a:lstStyle/>
          <a:p>
            <a:pPr algn="ctr"/>
            <a:r>
              <a:rPr lang="en-US" sz="800" b="1" dirty="0"/>
              <a:t>IOT Thing Utility</a:t>
            </a:r>
            <a:endParaRPr lang="en-US" sz="1400" b="1" dirty="0"/>
          </a:p>
        </p:txBody>
      </p:sp>
      <p:pic>
        <p:nvPicPr>
          <p:cNvPr id="39" name="Picture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35742" y="1222071"/>
            <a:ext cx="514068" cy="521208"/>
          </a:xfrm>
          <a:prstGeom prst="rect">
            <a:avLst/>
          </a:prstGeom>
        </p:spPr>
      </p:pic>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28345" y="1222458"/>
            <a:ext cx="521367" cy="521367"/>
          </a:xfrm>
          <a:prstGeom prst="rect">
            <a:avLst/>
          </a:prstGeom>
        </p:spPr>
      </p:pic>
      <p:pic>
        <p:nvPicPr>
          <p:cNvPr id="41" name="Pictur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49193" y="1222458"/>
            <a:ext cx="521367" cy="521367"/>
          </a:xfrm>
          <a:prstGeom prst="rect">
            <a:avLst/>
          </a:prstGeom>
        </p:spPr>
      </p:pic>
      <p:sp>
        <p:nvSpPr>
          <p:cNvPr id="42" name="TextBox 41"/>
          <p:cNvSpPr txBox="1"/>
          <p:nvPr/>
        </p:nvSpPr>
        <p:spPr>
          <a:xfrm>
            <a:off x="4006251" y="883595"/>
            <a:ext cx="643781" cy="155632"/>
          </a:xfrm>
          <a:prstGeom prst="rect">
            <a:avLst/>
          </a:prstGeom>
          <a:noFill/>
        </p:spPr>
        <p:txBody>
          <a:bodyPr wrap="square" lIns="0" tIns="0" rIns="0" bIns="0" rtlCol="0" anchor="t">
            <a:noAutofit/>
          </a:bodyPr>
          <a:lstStyle/>
          <a:p>
            <a:pPr algn="ctr"/>
            <a:r>
              <a:rPr lang="en-US" sz="800" b="1" dirty="0"/>
              <a:t>IOT Thing Camera</a:t>
            </a:r>
            <a:endParaRPr lang="en-US" sz="1400" b="1" dirty="0"/>
          </a:p>
        </p:txBody>
      </p:sp>
      <p:pic>
        <p:nvPicPr>
          <p:cNvPr id="43" name="Picture 4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59978" y="1222458"/>
            <a:ext cx="521367" cy="521367"/>
          </a:xfrm>
          <a:prstGeom prst="rect">
            <a:avLst/>
          </a:prstGeom>
        </p:spPr>
      </p:pic>
      <p:sp>
        <p:nvSpPr>
          <p:cNvPr id="44" name="TextBox 43"/>
          <p:cNvSpPr txBox="1"/>
          <p:nvPr/>
        </p:nvSpPr>
        <p:spPr>
          <a:xfrm>
            <a:off x="4686918" y="880981"/>
            <a:ext cx="903782" cy="227972"/>
          </a:xfrm>
          <a:prstGeom prst="rect">
            <a:avLst/>
          </a:prstGeom>
          <a:noFill/>
        </p:spPr>
        <p:txBody>
          <a:bodyPr wrap="square" lIns="0" tIns="0" rIns="0" bIns="0" rtlCol="0" anchor="t">
            <a:noAutofit/>
          </a:bodyPr>
          <a:lstStyle/>
          <a:p>
            <a:pPr algn="ctr"/>
            <a:r>
              <a:rPr lang="en-US" sz="800" b="1" dirty="0"/>
              <a:t>IOT Thing Medical Emergency</a:t>
            </a:r>
            <a:endParaRPr lang="en-US" sz="1400" b="1" dirty="0"/>
          </a:p>
        </p:txBody>
      </p:sp>
      <p:pic>
        <p:nvPicPr>
          <p:cNvPr id="45" name="Picture 4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70645" y="1222458"/>
            <a:ext cx="521367" cy="521367"/>
          </a:xfrm>
          <a:prstGeom prst="rect">
            <a:avLst/>
          </a:prstGeom>
        </p:spPr>
      </p:pic>
      <p:sp>
        <p:nvSpPr>
          <p:cNvPr id="52" name="TextBox 51"/>
          <p:cNvSpPr txBox="1"/>
          <p:nvPr/>
        </p:nvSpPr>
        <p:spPr>
          <a:xfrm>
            <a:off x="5618192" y="1873259"/>
            <a:ext cx="643781" cy="155632"/>
          </a:xfrm>
          <a:prstGeom prst="rect">
            <a:avLst/>
          </a:prstGeom>
          <a:noFill/>
        </p:spPr>
        <p:txBody>
          <a:bodyPr wrap="square" lIns="0" tIns="0" rIns="0" bIns="0" rtlCol="0" anchor="t">
            <a:noAutofit/>
          </a:bodyPr>
          <a:lstStyle/>
          <a:p>
            <a:pPr algn="ctr"/>
            <a:r>
              <a:rPr lang="en-US" sz="800" b="1" dirty="0"/>
              <a:t>IOT</a:t>
            </a:r>
            <a:br>
              <a:rPr lang="en-US" sz="800" b="1" dirty="0"/>
            </a:br>
            <a:r>
              <a:rPr lang="en-US" sz="800" b="1" dirty="0"/>
              <a:t>Sensor</a:t>
            </a:r>
            <a:endParaRPr lang="en-US" sz="1400" b="1" dirty="0"/>
          </a:p>
        </p:txBody>
      </p:sp>
      <p:sp>
        <p:nvSpPr>
          <p:cNvPr id="53" name="TextBox 52"/>
          <p:cNvSpPr txBox="1"/>
          <p:nvPr/>
        </p:nvSpPr>
        <p:spPr>
          <a:xfrm>
            <a:off x="5618192" y="2820799"/>
            <a:ext cx="643781" cy="155632"/>
          </a:xfrm>
          <a:prstGeom prst="rect">
            <a:avLst/>
          </a:prstGeom>
          <a:noFill/>
        </p:spPr>
        <p:txBody>
          <a:bodyPr wrap="square" lIns="0" tIns="0" rIns="0" bIns="0" rtlCol="0" anchor="t">
            <a:noAutofit/>
          </a:bodyPr>
          <a:lstStyle/>
          <a:p>
            <a:pPr algn="ctr"/>
            <a:r>
              <a:rPr lang="en-US" sz="800" b="1" dirty="0"/>
              <a:t>IOT</a:t>
            </a:r>
            <a:br>
              <a:rPr lang="en-US" sz="800" b="1" dirty="0"/>
            </a:br>
            <a:r>
              <a:rPr lang="en-US" sz="800" b="1" dirty="0"/>
              <a:t>Servo</a:t>
            </a:r>
            <a:endParaRPr lang="en-US" sz="1400" b="1" dirty="0"/>
          </a:p>
        </p:txBody>
      </p:sp>
      <p:sp>
        <p:nvSpPr>
          <p:cNvPr id="54" name="TextBox 53"/>
          <p:cNvSpPr txBox="1"/>
          <p:nvPr/>
        </p:nvSpPr>
        <p:spPr>
          <a:xfrm>
            <a:off x="5618192" y="3768339"/>
            <a:ext cx="643781" cy="155632"/>
          </a:xfrm>
          <a:prstGeom prst="rect">
            <a:avLst/>
          </a:prstGeom>
          <a:noFill/>
        </p:spPr>
        <p:txBody>
          <a:bodyPr wrap="square" lIns="0" tIns="0" rIns="0" bIns="0" rtlCol="0" anchor="t">
            <a:noAutofit/>
          </a:bodyPr>
          <a:lstStyle/>
          <a:p>
            <a:pPr algn="ctr"/>
            <a:r>
              <a:rPr lang="en-US" sz="800" b="1" dirty="0"/>
              <a:t>IOT</a:t>
            </a:r>
            <a:br>
              <a:rPr lang="en-US" sz="800" b="1" dirty="0"/>
            </a:br>
            <a:r>
              <a:rPr lang="en-US" sz="800" b="1" dirty="0"/>
              <a:t>Actuator</a:t>
            </a:r>
            <a:endParaRPr lang="en-US" sz="1400" b="1" dirty="0"/>
          </a:p>
        </p:txBody>
      </p:sp>
      <p:sp>
        <p:nvSpPr>
          <p:cNvPr id="55" name="TextBox 54"/>
          <p:cNvSpPr txBox="1"/>
          <p:nvPr/>
        </p:nvSpPr>
        <p:spPr>
          <a:xfrm>
            <a:off x="6315093" y="1873258"/>
            <a:ext cx="839524" cy="251553"/>
          </a:xfrm>
          <a:prstGeom prst="rect">
            <a:avLst/>
          </a:prstGeom>
          <a:noFill/>
        </p:spPr>
        <p:txBody>
          <a:bodyPr wrap="square" lIns="0" tIns="0" rIns="0" bIns="0" rtlCol="0" anchor="t">
            <a:noAutofit/>
          </a:bodyPr>
          <a:lstStyle/>
          <a:p>
            <a:pPr algn="ctr"/>
            <a:r>
              <a:rPr lang="en-US" sz="800" b="1" dirty="0"/>
              <a:t>IOT Desired State</a:t>
            </a:r>
            <a:endParaRPr lang="en-US" sz="1400" b="1" dirty="0"/>
          </a:p>
        </p:txBody>
      </p:sp>
      <p:sp>
        <p:nvSpPr>
          <p:cNvPr id="56" name="TextBox 55"/>
          <p:cNvSpPr txBox="1"/>
          <p:nvPr/>
        </p:nvSpPr>
        <p:spPr>
          <a:xfrm>
            <a:off x="6412964" y="2820799"/>
            <a:ext cx="643781" cy="155632"/>
          </a:xfrm>
          <a:prstGeom prst="rect">
            <a:avLst/>
          </a:prstGeom>
          <a:noFill/>
        </p:spPr>
        <p:txBody>
          <a:bodyPr wrap="square" lIns="0" tIns="0" rIns="0" bIns="0" rtlCol="0" anchor="t">
            <a:noAutofit/>
          </a:bodyPr>
          <a:lstStyle/>
          <a:p>
            <a:pPr algn="ctr"/>
            <a:r>
              <a:rPr lang="en-US" sz="800" b="1" dirty="0"/>
              <a:t>IOT</a:t>
            </a:r>
          </a:p>
          <a:p>
            <a:pPr algn="ctr"/>
            <a:r>
              <a:rPr lang="en-US" sz="800" b="1" dirty="0"/>
              <a:t>Shadow</a:t>
            </a:r>
          </a:p>
        </p:txBody>
      </p:sp>
      <p:sp>
        <p:nvSpPr>
          <p:cNvPr id="57" name="TextBox 56"/>
          <p:cNvSpPr txBox="1"/>
          <p:nvPr/>
        </p:nvSpPr>
        <p:spPr>
          <a:xfrm>
            <a:off x="6412964" y="3768339"/>
            <a:ext cx="643781" cy="155632"/>
          </a:xfrm>
          <a:prstGeom prst="rect">
            <a:avLst/>
          </a:prstGeom>
          <a:noFill/>
        </p:spPr>
        <p:txBody>
          <a:bodyPr wrap="square" lIns="0" tIns="0" rIns="0" bIns="0" rtlCol="0" anchor="t">
            <a:noAutofit/>
          </a:bodyPr>
          <a:lstStyle/>
          <a:p>
            <a:pPr algn="ctr"/>
            <a:r>
              <a:rPr lang="en-US" sz="800" b="1" dirty="0"/>
              <a:t>IOT Certificate</a:t>
            </a:r>
            <a:endParaRPr lang="en-US" sz="1400" b="1" dirty="0"/>
          </a:p>
        </p:txBody>
      </p:sp>
      <p:pic>
        <p:nvPicPr>
          <p:cNvPr id="58" name="Picture 5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705682" y="2197640"/>
            <a:ext cx="468800" cy="550331"/>
          </a:xfrm>
          <a:prstGeom prst="rect">
            <a:avLst/>
          </a:prstGeom>
        </p:spPr>
      </p:pic>
      <p:pic>
        <p:nvPicPr>
          <p:cNvPr id="59" name="Picture 5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679399" y="3231093"/>
            <a:ext cx="521367" cy="370444"/>
          </a:xfrm>
          <a:prstGeom prst="rect">
            <a:avLst/>
          </a:prstGeom>
        </p:spPr>
      </p:pic>
      <p:pic>
        <p:nvPicPr>
          <p:cNvPr id="60" name="Picture 5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705682" y="4072441"/>
            <a:ext cx="468800" cy="550331"/>
          </a:xfrm>
          <a:prstGeom prst="rect">
            <a:avLst/>
          </a:prstGeom>
        </p:spPr>
      </p:pic>
      <p:pic>
        <p:nvPicPr>
          <p:cNvPr id="61" name="Picture 6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471186" y="2197640"/>
            <a:ext cx="512377" cy="550331"/>
          </a:xfrm>
          <a:prstGeom prst="rect">
            <a:avLst/>
          </a:prstGeom>
        </p:spPr>
      </p:pic>
      <p:pic>
        <p:nvPicPr>
          <p:cNvPr id="62" name="Picture 6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475140" y="3150805"/>
            <a:ext cx="504469" cy="531021"/>
          </a:xfrm>
          <a:prstGeom prst="rect">
            <a:avLst/>
          </a:prstGeom>
        </p:spPr>
      </p:pic>
      <p:pic>
        <p:nvPicPr>
          <p:cNvPr id="63" name="Picture 6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522764" y="4072441"/>
            <a:ext cx="409220" cy="550331"/>
          </a:xfrm>
          <a:prstGeom prst="rect">
            <a:avLst/>
          </a:prstGeom>
        </p:spPr>
      </p:pic>
      <p:sp>
        <p:nvSpPr>
          <p:cNvPr id="64" name="TextBox 63"/>
          <p:cNvSpPr txBox="1"/>
          <p:nvPr/>
        </p:nvSpPr>
        <p:spPr>
          <a:xfrm>
            <a:off x="7198582" y="1873259"/>
            <a:ext cx="643781" cy="155632"/>
          </a:xfrm>
          <a:prstGeom prst="rect">
            <a:avLst/>
          </a:prstGeom>
          <a:noFill/>
        </p:spPr>
        <p:txBody>
          <a:bodyPr wrap="square" lIns="0" tIns="0" rIns="0" bIns="0" rtlCol="0" anchor="t">
            <a:noAutofit/>
          </a:bodyPr>
          <a:lstStyle/>
          <a:p>
            <a:pPr algn="ctr"/>
            <a:r>
              <a:rPr lang="en-US" sz="800" b="1" dirty="0"/>
              <a:t>IOT</a:t>
            </a:r>
            <a:br>
              <a:rPr lang="en-US" sz="800" b="1" dirty="0"/>
            </a:br>
            <a:r>
              <a:rPr lang="en-US" sz="800" b="1" dirty="0"/>
              <a:t>Action</a:t>
            </a:r>
            <a:endParaRPr lang="en-US" sz="1400" b="1" dirty="0"/>
          </a:p>
        </p:txBody>
      </p:sp>
      <p:sp>
        <p:nvSpPr>
          <p:cNvPr id="65" name="TextBox 64"/>
          <p:cNvSpPr txBox="1"/>
          <p:nvPr/>
        </p:nvSpPr>
        <p:spPr>
          <a:xfrm>
            <a:off x="7079115" y="2804550"/>
            <a:ext cx="882716" cy="188130"/>
          </a:xfrm>
          <a:prstGeom prst="rect">
            <a:avLst/>
          </a:prstGeom>
          <a:noFill/>
        </p:spPr>
        <p:txBody>
          <a:bodyPr wrap="square" lIns="0" tIns="0" rIns="0" bIns="0" rtlCol="0" anchor="t">
            <a:noAutofit/>
          </a:bodyPr>
          <a:lstStyle/>
          <a:p>
            <a:pPr algn="ctr"/>
            <a:r>
              <a:rPr lang="en-US" sz="800" b="1" dirty="0"/>
              <a:t>IOT</a:t>
            </a:r>
            <a:br>
              <a:rPr lang="en-US" sz="800" b="1" dirty="0"/>
            </a:br>
            <a:r>
              <a:rPr lang="en-US" sz="800" b="1" dirty="0"/>
              <a:t>Rule</a:t>
            </a:r>
            <a:endParaRPr lang="en-US" sz="1400" b="1" dirty="0"/>
          </a:p>
        </p:txBody>
      </p:sp>
      <p:sp>
        <p:nvSpPr>
          <p:cNvPr id="66" name="TextBox 65"/>
          <p:cNvSpPr txBox="1"/>
          <p:nvPr/>
        </p:nvSpPr>
        <p:spPr>
          <a:xfrm>
            <a:off x="7042329" y="3752448"/>
            <a:ext cx="956288" cy="187414"/>
          </a:xfrm>
          <a:prstGeom prst="rect">
            <a:avLst/>
          </a:prstGeom>
          <a:noFill/>
        </p:spPr>
        <p:txBody>
          <a:bodyPr wrap="square" lIns="0" tIns="0" rIns="0" bIns="0" rtlCol="0" anchor="t">
            <a:noAutofit/>
          </a:bodyPr>
          <a:lstStyle/>
          <a:p>
            <a:pPr algn="ctr"/>
            <a:r>
              <a:rPr lang="en-US" sz="800" b="1" dirty="0"/>
              <a:t>IOT</a:t>
            </a:r>
            <a:br>
              <a:rPr lang="en-US" sz="800" b="1" dirty="0"/>
            </a:br>
            <a:r>
              <a:rPr lang="en-US" sz="800" b="1" dirty="0"/>
              <a:t>Policy</a:t>
            </a:r>
            <a:endParaRPr lang="en-US" sz="1400" b="1" dirty="0"/>
          </a:p>
        </p:txBody>
      </p:sp>
      <p:pic>
        <p:nvPicPr>
          <p:cNvPr id="67" name="Picture 6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56638" y="2207295"/>
            <a:ext cx="512709" cy="531021"/>
          </a:xfrm>
          <a:prstGeom prst="rect">
            <a:avLst/>
          </a:prstGeom>
        </p:spPr>
      </p:pic>
      <p:pic>
        <p:nvPicPr>
          <p:cNvPr id="68" name="Picture 6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380237" y="3150805"/>
            <a:ext cx="265510" cy="531021"/>
          </a:xfrm>
          <a:prstGeom prst="rect">
            <a:avLst/>
          </a:prstGeom>
        </p:spPr>
      </p:pic>
      <p:pic>
        <p:nvPicPr>
          <p:cNvPr id="69" name="Picture 6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347048" y="4082096"/>
            <a:ext cx="331888" cy="531021"/>
          </a:xfrm>
          <a:prstGeom prst="rect">
            <a:avLst/>
          </a:prstGeom>
        </p:spPr>
      </p:pic>
      <p:sp>
        <p:nvSpPr>
          <p:cNvPr id="70" name="TextBox 69"/>
          <p:cNvSpPr txBox="1"/>
          <p:nvPr/>
        </p:nvSpPr>
        <p:spPr>
          <a:xfrm>
            <a:off x="5618192" y="883595"/>
            <a:ext cx="643781" cy="155632"/>
          </a:xfrm>
          <a:prstGeom prst="rect">
            <a:avLst/>
          </a:prstGeom>
          <a:noFill/>
        </p:spPr>
        <p:txBody>
          <a:bodyPr wrap="square" lIns="0" tIns="0" rIns="0" bIns="0" rtlCol="0" anchor="t">
            <a:noAutofit/>
          </a:bodyPr>
          <a:lstStyle/>
          <a:p>
            <a:pPr algn="ctr"/>
            <a:r>
              <a:rPr lang="en-US" sz="800" b="1" dirty="0"/>
              <a:t>IOT Simulator</a:t>
            </a:r>
            <a:endParaRPr lang="en-US" sz="1400" b="1" dirty="0"/>
          </a:p>
        </p:txBody>
      </p:sp>
      <p:sp>
        <p:nvSpPr>
          <p:cNvPr id="71" name="TextBox 70"/>
          <p:cNvSpPr txBox="1"/>
          <p:nvPr/>
        </p:nvSpPr>
        <p:spPr>
          <a:xfrm>
            <a:off x="6315092" y="883594"/>
            <a:ext cx="839526" cy="472521"/>
          </a:xfrm>
          <a:prstGeom prst="rect">
            <a:avLst/>
          </a:prstGeom>
          <a:noFill/>
        </p:spPr>
        <p:txBody>
          <a:bodyPr wrap="square" lIns="0" tIns="0" rIns="0" bIns="0" rtlCol="0" anchor="t">
            <a:noAutofit/>
          </a:bodyPr>
          <a:lstStyle/>
          <a:p>
            <a:pPr algn="ctr"/>
            <a:r>
              <a:rPr lang="en-US" sz="800" b="1" dirty="0"/>
              <a:t>IOT Reported State</a:t>
            </a:r>
            <a:endParaRPr lang="en-US" sz="1400" b="1" dirty="0"/>
          </a:p>
        </p:txBody>
      </p:sp>
      <p:pic>
        <p:nvPicPr>
          <p:cNvPr id="72" name="Picture 71"/>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679399" y="1210957"/>
            <a:ext cx="521367" cy="544368"/>
          </a:xfrm>
          <a:prstGeom prst="rect">
            <a:avLst/>
          </a:prstGeom>
        </p:spPr>
      </p:pic>
      <p:pic>
        <p:nvPicPr>
          <p:cNvPr id="73" name="Picture 7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471186" y="1207976"/>
            <a:ext cx="512377" cy="550331"/>
          </a:xfrm>
          <a:prstGeom prst="rect">
            <a:avLst/>
          </a:prstGeom>
        </p:spPr>
      </p:pic>
      <p:sp>
        <p:nvSpPr>
          <p:cNvPr id="74" name="TextBox 73"/>
          <p:cNvSpPr txBox="1"/>
          <p:nvPr/>
        </p:nvSpPr>
        <p:spPr>
          <a:xfrm>
            <a:off x="7198582" y="883595"/>
            <a:ext cx="643781" cy="155632"/>
          </a:xfrm>
          <a:prstGeom prst="rect">
            <a:avLst/>
          </a:prstGeom>
          <a:noFill/>
        </p:spPr>
        <p:txBody>
          <a:bodyPr wrap="square" lIns="0" tIns="0" rIns="0" bIns="0" rtlCol="0" anchor="t">
            <a:noAutofit/>
          </a:bodyPr>
          <a:lstStyle/>
          <a:p>
            <a:pPr algn="ctr"/>
            <a:r>
              <a:rPr lang="en-US" sz="800" b="1" dirty="0"/>
              <a:t>IOT</a:t>
            </a:r>
            <a:br>
              <a:rPr lang="en-US" sz="800" b="1" dirty="0"/>
            </a:br>
            <a:r>
              <a:rPr lang="en-US" sz="800" b="1" dirty="0"/>
              <a:t>Topic</a:t>
            </a:r>
            <a:endParaRPr lang="en-US" sz="1400" b="1" dirty="0"/>
          </a:p>
        </p:txBody>
      </p:sp>
      <p:pic>
        <p:nvPicPr>
          <p:cNvPr id="75" name="Picture 7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318285" y="1217631"/>
            <a:ext cx="389415" cy="531021"/>
          </a:xfrm>
          <a:prstGeom prst="rect">
            <a:avLst/>
          </a:prstGeom>
        </p:spPr>
      </p:pic>
      <p:sp>
        <p:nvSpPr>
          <p:cNvPr id="76" name="TextBox 75"/>
          <p:cNvSpPr txBox="1"/>
          <p:nvPr/>
        </p:nvSpPr>
        <p:spPr>
          <a:xfrm>
            <a:off x="7879249" y="847425"/>
            <a:ext cx="903782" cy="227972"/>
          </a:xfrm>
          <a:prstGeom prst="rect">
            <a:avLst/>
          </a:prstGeom>
          <a:noFill/>
        </p:spPr>
        <p:txBody>
          <a:bodyPr wrap="square" lIns="0" tIns="0" rIns="0" bIns="0" rtlCol="0" anchor="t">
            <a:noAutofit/>
          </a:bodyPr>
          <a:lstStyle/>
          <a:p>
            <a:pPr algn="ctr"/>
            <a:r>
              <a:rPr lang="en-US" sz="800" b="1" dirty="0"/>
              <a:t>IOT MQTT</a:t>
            </a:r>
            <a:br>
              <a:rPr lang="en-US" sz="800" b="1" dirty="0"/>
            </a:br>
            <a:r>
              <a:rPr lang="en-US" sz="800" b="1" dirty="0"/>
              <a:t>Protocol</a:t>
            </a:r>
            <a:endParaRPr lang="en-US" sz="1400" b="1" dirty="0"/>
          </a:p>
        </p:txBody>
      </p:sp>
      <p:pic>
        <p:nvPicPr>
          <p:cNvPr id="77" name="Picture 7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075850" y="1217631"/>
            <a:ext cx="495619" cy="531021"/>
          </a:xfrm>
          <a:prstGeom prst="rect">
            <a:avLst/>
          </a:prstGeom>
        </p:spPr>
      </p:pic>
      <p:sp>
        <p:nvSpPr>
          <p:cNvPr id="78" name="TextBox 77"/>
          <p:cNvSpPr txBox="1"/>
          <p:nvPr/>
        </p:nvSpPr>
        <p:spPr>
          <a:xfrm>
            <a:off x="8020176" y="1873259"/>
            <a:ext cx="643781" cy="155632"/>
          </a:xfrm>
          <a:prstGeom prst="rect">
            <a:avLst/>
          </a:prstGeom>
          <a:noFill/>
        </p:spPr>
        <p:txBody>
          <a:bodyPr wrap="square" lIns="0" tIns="0" rIns="0" bIns="0" rtlCol="0" anchor="t">
            <a:noAutofit/>
          </a:bodyPr>
          <a:lstStyle/>
          <a:p>
            <a:pPr algn="ctr"/>
            <a:r>
              <a:rPr lang="en-US" sz="800" b="1" dirty="0"/>
              <a:t>IOT HTTP</a:t>
            </a:r>
            <a:br>
              <a:rPr lang="en-US" sz="800" b="1" dirty="0"/>
            </a:br>
            <a:r>
              <a:rPr lang="en-US" sz="800" b="1" dirty="0"/>
              <a:t>Protocol</a:t>
            </a:r>
            <a:endParaRPr lang="en-US" sz="1400" b="1" dirty="0"/>
          </a:p>
        </p:txBody>
      </p:sp>
      <p:sp>
        <p:nvSpPr>
          <p:cNvPr id="79" name="TextBox 78"/>
          <p:cNvSpPr txBox="1"/>
          <p:nvPr/>
        </p:nvSpPr>
        <p:spPr>
          <a:xfrm>
            <a:off x="7900709" y="2804550"/>
            <a:ext cx="882716" cy="188130"/>
          </a:xfrm>
          <a:prstGeom prst="rect">
            <a:avLst/>
          </a:prstGeom>
          <a:noFill/>
        </p:spPr>
        <p:txBody>
          <a:bodyPr wrap="square" lIns="0" tIns="0" rIns="0" bIns="0" rtlCol="0" anchor="t">
            <a:noAutofit/>
          </a:bodyPr>
          <a:lstStyle/>
          <a:p>
            <a:pPr algn="ctr"/>
            <a:r>
              <a:rPr lang="en-US" sz="800" b="1" dirty="0"/>
              <a:t>IOT HTTP/2</a:t>
            </a:r>
            <a:br>
              <a:rPr lang="en-US" sz="800" b="1" dirty="0"/>
            </a:br>
            <a:r>
              <a:rPr lang="en-US" sz="800" b="1" dirty="0"/>
              <a:t>Protocol</a:t>
            </a:r>
            <a:endParaRPr lang="en-US" sz="1400" b="1" dirty="0"/>
          </a:p>
        </p:txBody>
      </p:sp>
      <p:sp>
        <p:nvSpPr>
          <p:cNvPr id="80" name="TextBox 79"/>
          <p:cNvSpPr txBox="1"/>
          <p:nvPr/>
        </p:nvSpPr>
        <p:spPr>
          <a:xfrm>
            <a:off x="7863923" y="3752448"/>
            <a:ext cx="956288" cy="187414"/>
          </a:xfrm>
          <a:prstGeom prst="rect">
            <a:avLst/>
          </a:prstGeom>
          <a:noFill/>
        </p:spPr>
        <p:txBody>
          <a:bodyPr wrap="square" lIns="0" tIns="0" rIns="0" bIns="0" rtlCol="0" anchor="t">
            <a:noAutofit/>
          </a:bodyPr>
          <a:lstStyle/>
          <a:p>
            <a:pPr algn="ctr"/>
            <a:r>
              <a:rPr lang="en-US" sz="800" b="1" dirty="0"/>
              <a:t>IOT Hardware</a:t>
            </a:r>
            <a:br>
              <a:rPr lang="en-US" sz="800" b="1" dirty="0"/>
            </a:br>
            <a:r>
              <a:rPr lang="en-US" sz="800" b="1" dirty="0"/>
              <a:t>Board</a:t>
            </a:r>
            <a:endParaRPr lang="en-US" sz="1400" b="1" dirty="0"/>
          </a:p>
        </p:txBody>
      </p:sp>
      <p:pic>
        <p:nvPicPr>
          <p:cNvPr id="81" name="Picture 80"/>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086777" y="2207295"/>
            <a:ext cx="495619" cy="531021"/>
          </a:xfrm>
          <a:prstGeom prst="rect">
            <a:avLst/>
          </a:prstGeom>
        </p:spPr>
      </p:pic>
      <p:pic>
        <p:nvPicPr>
          <p:cNvPr id="82" name="Picture 8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086777" y="3150805"/>
            <a:ext cx="495619" cy="531021"/>
          </a:xfrm>
          <a:prstGeom prst="rect">
            <a:avLst/>
          </a:prstGeom>
        </p:spPr>
      </p:pic>
      <p:pic>
        <p:nvPicPr>
          <p:cNvPr id="83" name="Picture 82"/>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107428" y="4082096"/>
            <a:ext cx="454317" cy="531021"/>
          </a:xfrm>
          <a:prstGeom prst="rect">
            <a:avLst/>
          </a:prstGeom>
        </p:spPr>
      </p:pic>
    </p:spTree>
    <p:extLst>
      <p:ext uri="{BB962C8B-B14F-4D97-AF65-F5344CB8AC3E}">
        <p14:creationId xmlns:p14="http://schemas.microsoft.com/office/powerpoint/2010/main" val="4277579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Applications</a:t>
            </a:r>
          </a:p>
        </p:txBody>
      </p:sp>
    </p:spTree>
    <p:extLst>
      <p:ext uri="{BB962C8B-B14F-4D97-AF65-F5344CB8AC3E}">
        <p14:creationId xmlns:p14="http://schemas.microsoft.com/office/powerpoint/2010/main" val="1534948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Enterprise Applications</a:t>
            </a:r>
          </a:p>
        </p:txBody>
      </p:sp>
      <p:sp>
        <p:nvSpPr>
          <p:cNvPr id="5" name="TextBox 4"/>
          <p:cNvSpPr txBox="1"/>
          <p:nvPr/>
        </p:nvSpPr>
        <p:spPr>
          <a:xfrm>
            <a:off x="130937" y="824554"/>
            <a:ext cx="1186982" cy="150868"/>
          </a:xfrm>
          <a:prstGeom prst="rect">
            <a:avLst/>
          </a:prstGeom>
          <a:noFill/>
        </p:spPr>
        <p:txBody>
          <a:bodyPr wrap="square" lIns="0" tIns="0" rIns="0" bIns="0" rtlCol="0" anchor="t">
            <a:noAutofit/>
          </a:bodyPr>
          <a:lstStyle/>
          <a:p>
            <a:pPr algn="ctr"/>
            <a:r>
              <a:rPr lang="en-US" sz="1000" b="1" dirty="0"/>
              <a:t>WorkDocs</a:t>
            </a: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45" y="1083905"/>
            <a:ext cx="521367" cy="591156"/>
          </a:xfrm>
          <a:prstGeom prst="rect">
            <a:avLst/>
          </a:prstGeom>
        </p:spPr>
      </p:pic>
      <p:cxnSp>
        <p:nvCxnSpPr>
          <p:cNvPr id="14" name="Straight Connector 13"/>
          <p:cNvCxnSpPr/>
          <p:nvPr/>
        </p:nvCxnSpPr>
        <p:spPr>
          <a:xfrm>
            <a:off x="313673"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336701"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588759"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355483" y="822171"/>
            <a:ext cx="1214494" cy="155448"/>
          </a:xfrm>
          <a:prstGeom prst="rect">
            <a:avLst/>
          </a:prstGeom>
          <a:noFill/>
        </p:spPr>
        <p:txBody>
          <a:bodyPr wrap="square" lIns="0" tIns="0" rIns="0" bIns="0" rtlCol="0" anchor="t">
            <a:noAutofit/>
          </a:bodyPr>
          <a:lstStyle/>
          <a:p>
            <a:pPr algn="ctr"/>
            <a:r>
              <a:rPr lang="en-US" sz="1000" b="1" dirty="0"/>
              <a:t>WorkMail</a:t>
            </a:r>
            <a:endParaRPr lang="en-US"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996" y="1067357"/>
            <a:ext cx="543467" cy="624252"/>
          </a:xfrm>
          <a:prstGeom prst="rect">
            <a:avLst/>
          </a:prstGeom>
        </p:spPr>
      </p:pic>
      <p:cxnSp>
        <p:nvCxnSpPr>
          <p:cNvPr id="62" name="Straight Connector 61"/>
          <p:cNvCxnSpPr/>
          <p:nvPr/>
        </p:nvCxnSpPr>
        <p:spPr>
          <a:xfrm>
            <a:off x="1551975"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840817"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2607541" y="822171"/>
            <a:ext cx="1214494" cy="155448"/>
          </a:xfrm>
          <a:prstGeom prst="rect">
            <a:avLst/>
          </a:prstGeom>
          <a:noFill/>
        </p:spPr>
        <p:txBody>
          <a:bodyPr wrap="square" lIns="0" tIns="0" rIns="0" bIns="0" rtlCol="0" anchor="t">
            <a:noAutofit/>
          </a:bodyPr>
          <a:lstStyle/>
          <a:p>
            <a:pPr algn="ctr"/>
            <a:r>
              <a:rPr lang="en-US" sz="1000" b="1" dirty="0"/>
              <a:t>WorkSpaces</a:t>
            </a:r>
            <a:endParaRPr lang="en-US" b="1" dirty="0"/>
          </a:p>
        </p:txBody>
      </p:sp>
      <p:pic>
        <p:nvPicPr>
          <p:cNvPr id="64" name="Picture 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3056" y="1053269"/>
            <a:ext cx="542260" cy="621792"/>
          </a:xfrm>
          <a:prstGeom prst="rect">
            <a:avLst/>
          </a:prstGeom>
        </p:spPr>
      </p:pic>
      <p:cxnSp>
        <p:nvCxnSpPr>
          <p:cNvPr id="70" name="Straight Connector 69"/>
          <p:cNvCxnSpPr/>
          <p:nvPr/>
        </p:nvCxnSpPr>
        <p:spPr>
          <a:xfrm>
            <a:off x="2804033"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271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Hubs</a:t>
            </a:r>
          </a:p>
        </p:txBody>
      </p:sp>
    </p:spTree>
    <p:extLst>
      <p:ext uri="{BB962C8B-B14F-4D97-AF65-F5344CB8AC3E}">
        <p14:creationId xmlns:p14="http://schemas.microsoft.com/office/powerpoint/2010/main" val="3647806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Hubs</a:t>
            </a:r>
          </a:p>
        </p:txBody>
      </p:sp>
      <p:sp>
        <p:nvSpPr>
          <p:cNvPr id="4" name="TextBox 3"/>
          <p:cNvSpPr txBox="1"/>
          <p:nvPr/>
        </p:nvSpPr>
        <p:spPr>
          <a:xfrm>
            <a:off x="281939" y="824554"/>
            <a:ext cx="1186982" cy="150868"/>
          </a:xfrm>
          <a:prstGeom prst="rect">
            <a:avLst/>
          </a:prstGeom>
          <a:noFill/>
        </p:spPr>
        <p:txBody>
          <a:bodyPr wrap="square" lIns="0" tIns="0" rIns="0" bIns="0" rtlCol="0" anchor="t">
            <a:noAutofit/>
          </a:bodyPr>
          <a:lstStyle/>
          <a:p>
            <a:pPr algn="ctr"/>
            <a:r>
              <a:rPr lang="en-US" sz="1000" b="1" dirty="0"/>
              <a:t>Mobile Hub</a:t>
            </a:r>
            <a:endParaRPr lang="en-US" b="1" dirty="0"/>
          </a:p>
        </p:txBody>
      </p:sp>
      <p:cxnSp>
        <p:nvCxnSpPr>
          <p:cNvPr id="6" name="Straight Connector 5"/>
          <p:cNvCxnSpPr/>
          <p:nvPr/>
        </p:nvCxnSpPr>
        <p:spPr>
          <a:xfrm>
            <a:off x="464675" y="1806584"/>
            <a:ext cx="82151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012" y="1038208"/>
            <a:ext cx="614836" cy="670728"/>
          </a:xfrm>
          <a:prstGeom prst="rect">
            <a:avLst/>
          </a:prstGeom>
        </p:spPr>
      </p:pic>
    </p:spTree>
    <p:extLst>
      <p:ext uri="{BB962C8B-B14F-4D97-AF65-F5344CB8AC3E}">
        <p14:creationId xmlns:p14="http://schemas.microsoft.com/office/powerpoint/2010/main" val="2914139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12557356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53414"/>
          </a:xfrm>
        </p:spPr>
        <p:txBody>
          <a:bodyPr/>
          <a:lstStyle/>
          <a:p>
            <a:r>
              <a:rPr lang="en-US" b="0" dirty="0">
                <a:latin typeface="Helvetica Neue"/>
                <a:cs typeface="Helvetica Neue"/>
              </a:rPr>
              <a:t>Non-Service Specific</a:t>
            </a:r>
          </a:p>
        </p:txBody>
      </p:sp>
      <p:pic>
        <p:nvPicPr>
          <p:cNvPr id="5" name="Picture 4" descr="Cl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77" y="2108857"/>
            <a:ext cx="731520" cy="731520"/>
          </a:xfrm>
          <a:prstGeom prst="rect">
            <a:avLst/>
          </a:prstGeom>
        </p:spPr>
      </p:pic>
      <p:pic>
        <p:nvPicPr>
          <p:cNvPr id="10" name="Picture 9" descr="Inter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212" y="2108857"/>
            <a:ext cx="731520" cy="731520"/>
          </a:xfrm>
          <a:prstGeom prst="rect">
            <a:avLst/>
          </a:prstGeom>
        </p:spPr>
      </p:pic>
      <p:pic>
        <p:nvPicPr>
          <p:cNvPr id="11" name="Picture 10" descr="Mobile-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322" y="2108857"/>
            <a:ext cx="731520" cy="731520"/>
          </a:xfrm>
          <a:prstGeom prst="rect">
            <a:avLst/>
          </a:prstGeom>
        </p:spPr>
      </p:pic>
      <p:pic>
        <p:nvPicPr>
          <p:cNvPr id="12" name="Picture 11" descr="Multimedi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9267" y="2108857"/>
            <a:ext cx="731520" cy="731520"/>
          </a:xfrm>
          <a:prstGeom prst="rect">
            <a:avLst/>
          </a:prstGeom>
        </p:spPr>
      </p:pic>
      <p:pic>
        <p:nvPicPr>
          <p:cNvPr id="15" name="Picture 14"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1157" y="2108857"/>
            <a:ext cx="731520" cy="731520"/>
          </a:xfrm>
          <a:prstGeom prst="rect">
            <a:avLst/>
          </a:prstGeom>
        </p:spPr>
      </p:pic>
      <p:pic>
        <p:nvPicPr>
          <p:cNvPr id="16" name="Picture 15" descr="User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7100" y="2108857"/>
            <a:ext cx="731520" cy="731520"/>
          </a:xfrm>
          <a:prstGeom prst="rect">
            <a:avLst/>
          </a:prstGeom>
        </p:spPr>
      </p:pic>
      <p:sp>
        <p:nvSpPr>
          <p:cNvPr id="20" name="TextBox 19"/>
          <p:cNvSpPr txBox="1"/>
          <p:nvPr/>
        </p:nvSpPr>
        <p:spPr>
          <a:xfrm>
            <a:off x="6015954" y="2866846"/>
            <a:ext cx="483456" cy="153888"/>
          </a:xfrm>
          <a:prstGeom prst="rect">
            <a:avLst/>
          </a:prstGeom>
          <a:noFill/>
        </p:spPr>
        <p:txBody>
          <a:bodyPr wrap="square" lIns="0" tIns="0" rIns="0" bIns="0" rtlCol="0">
            <a:spAutoFit/>
          </a:bodyPr>
          <a:lstStyle/>
          <a:p>
            <a:pPr algn="ctr"/>
            <a:r>
              <a:rPr lang="en-US" sz="1000" dirty="0">
                <a:latin typeface="Helvetica Neue"/>
                <a:cs typeface="Helvetica Neue"/>
              </a:rPr>
              <a:t>user</a:t>
            </a:r>
          </a:p>
        </p:txBody>
      </p:sp>
      <p:sp>
        <p:nvSpPr>
          <p:cNvPr id="21" name="TextBox 20"/>
          <p:cNvSpPr txBox="1"/>
          <p:nvPr/>
        </p:nvSpPr>
        <p:spPr>
          <a:xfrm>
            <a:off x="7409731" y="2866846"/>
            <a:ext cx="471738" cy="153888"/>
          </a:xfrm>
          <a:prstGeom prst="rect">
            <a:avLst/>
          </a:prstGeom>
          <a:noFill/>
        </p:spPr>
        <p:txBody>
          <a:bodyPr wrap="square" lIns="0" tIns="0" rIns="0" bIns="0" rtlCol="0">
            <a:spAutoFit/>
          </a:bodyPr>
          <a:lstStyle/>
          <a:p>
            <a:pPr algn="ctr"/>
            <a:r>
              <a:rPr lang="en-US" sz="1000" dirty="0">
                <a:latin typeface="Helvetica Neue"/>
                <a:cs typeface="Helvetica Neue"/>
              </a:rPr>
              <a:t>users</a:t>
            </a:r>
          </a:p>
        </p:txBody>
      </p:sp>
      <p:sp>
        <p:nvSpPr>
          <p:cNvPr id="22" name="TextBox 21"/>
          <p:cNvSpPr txBox="1"/>
          <p:nvPr/>
        </p:nvSpPr>
        <p:spPr>
          <a:xfrm>
            <a:off x="4552336" y="2866846"/>
            <a:ext cx="647186" cy="153888"/>
          </a:xfrm>
          <a:prstGeom prst="rect">
            <a:avLst/>
          </a:prstGeom>
          <a:noFill/>
        </p:spPr>
        <p:txBody>
          <a:bodyPr wrap="square" lIns="0" tIns="0" rIns="0" bIns="0" rtlCol="0">
            <a:spAutoFit/>
          </a:bodyPr>
          <a:lstStyle/>
          <a:p>
            <a:pPr algn="ctr"/>
            <a:r>
              <a:rPr lang="en-US" sz="1000" dirty="0">
                <a:latin typeface="Helvetica Neue"/>
                <a:cs typeface="Helvetica Neue"/>
              </a:rPr>
              <a:t>Internet</a:t>
            </a:r>
          </a:p>
        </p:txBody>
      </p:sp>
      <p:sp>
        <p:nvSpPr>
          <p:cNvPr id="23" name="TextBox 22"/>
          <p:cNvSpPr txBox="1"/>
          <p:nvPr/>
        </p:nvSpPr>
        <p:spPr>
          <a:xfrm>
            <a:off x="475054" y="2866846"/>
            <a:ext cx="473708" cy="153888"/>
          </a:xfrm>
          <a:prstGeom prst="rect">
            <a:avLst/>
          </a:prstGeom>
          <a:noFill/>
        </p:spPr>
        <p:txBody>
          <a:bodyPr wrap="square" lIns="0" tIns="0" rIns="0" bIns="0" rtlCol="0">
            <a:spAutoFit/>
          </a:bodyPr>
          <a:lstStyle/>
          <a:p>
            <a:pPr algn="ctr"/>
            <a:r>
              <a:rPr lang="en-US" sz="1000" dirty="0">
                <a:latin typeface="Helvetica Neue"/>
                <a:cs typeface="Helvetica Neue"/>
              </a:rPr>
              <a:t>client</a:t>
            </a:r>
          </a:p>
        </p:txBody>
      </p:sp>
      <p:sp>
        <p:nvSpPr>
          <p:cNvPr id="24" name="TextBox 23"/>
          <p:cNvSpPr txBox="1"/>
          <p:nvPr/>
        </p:nvSpPr>
        <p:spPr>
          <a:xfrm>
            <a:off x="1676804" y="2866846"/>
            <a:ext cx="840776" cy="153888"/>
          </a:xfrm>
          <a:prstGeom prst="rect">
            <a:avLst/>
          </a:prstGeom>
          <a:noFill/>
        </p:spPr>
        <p:txBody>
          <a:bodyPr wrap="square" lIns="0" tIns="0" rIns="0" bIns="0" rtlCol="0">
            <a:spAutoFit/>
          </a:bodyPr>
          <a:lstStyle/>
          <a:p>
            <a:pPr algn="ctr"/>
            <a:r>
              <a:rPr lang="en-US" sz="1000" dirty="0">
                <a:latin typeface="Helvetica Neue"/>
                <a:cs typeface="Helvetica Neue"/>
              </a:rPr>
              <a:t>mobile client</a:t>
            </a:r>
          </a:p>
        </p:txBody>
      </p:sp>
      <p:sp>
        <p:nvSpPr>
          <p:cNvPr id="25" name="TextBox 24"/>
          <p:cNvSpPr txBox="1"/>
          <p:nvPr/>
        </p:nvSpPr>
        <p:spPr>
          <a:xfrm>
            <a:off x="3078988" y="2866846"/>
            <a:ext cx="820664" cy="153888"/>
          </a:xfrm>
          <a:prstGeom prst="rect">
            <a:avLst/>
          </a:prstGeom>
          <a:noFill/>
        </p:spPr>
        <p:txBody>
          <a:bodyPr wrap="square" lIns="0" tIns="0" rIns="0" bIns="0" rtlCol="0">
            <a:spAutoFit/>
          </a:bodyPr>
          <a:lstStyle/>
          <a:p>
            <a:pPr algn="ctr"/>
            <a:r>
              <a:rPr lang="en-US" sz="1000" dirty="0">
                <a:latin typeface="Helvetica Neue"/>
                <a:cs typeface="Helvetica Neue"/>
              </a:rPr>
              <a:t>multimedia</a:t>
            </a:r>
          </a:p>
        </p:txBody>
      </p:sp>
      <p:sp>
        <p:nvSpPr>
          <p:cNvPr id="27" name="TextBox 26"/>
          <p:cNvSpPr txBox="1"/>
          <p:nvPr/>
        </p:nvSpPr>
        <p:spPr>
          <a:xfrm>
            <a:off x="1712546" y="4056506"/>
            <a:ext cx="760218" cy="307777"/>
          </a:xfrm>
          <a:prstGeom prst="rect">
            <a:avLst/>
          </a:prstGeom>
          <a:noFill/>
        </p:spPr>
        <p:txBody>
          <a:bodyPr wrap="square" lIns="0" tIns="0" rIns="0" bIns="0" rtlCol="0">
            <a:spAutoFit/>
          </a:bodyPr>
          <a:lstStyle/>
          <a:p>
            <a:pPr algn="ctr"/>
            <a:r>
              <a:rPr lang="en-US" sz="1000" dirty="0">
                <a:latin typeface="Helvetica Neue"/>
                <a:cs typeface="Helvetica Neue"/>
              </a:rPr>
              <a:t>corporate data center</a:t>
            </a:r>
          </a:p>
        </p:txBody>
      </p:sp>
      <p:pic>
        <p:nvPicPr>
          <p:cNvPr id="6" name="Picture 5" descr="Corporate-Data-Cen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3733" y="3360737"/>
            <a:ext cx="731520" cy="731520"/>
          </a:xfrm>
          <a:prstGeom prst="rect">
            <a:avLst/>
          </a:prstGeom>
        </p:spPr>
      </p:pic>
      <p:pic>
        <p:nvPicPr>
          <p:cNvPr id="7" name="Picture 6" descr="Dis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0089" y="3360737"/>
            <a:ext cx="731520" cy="731520"/>
          </a:xfrm>
          <a:prstGeom prst="rect">
            <a:avLst/>
          </a:prstGeom>
        </p:spPr>
      </p:pic>
      <p:pic>
        <p:nvPicPr>
          <p:cNvPr id="9" name="Picture 8" descr="Generic-Databa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6445" y="3360737"/>
            <a:ext cx="731520" cy="731520"/>
          </a:xfrm>
          <a:prstGeom prst="rect">
            <a:avLst/>
          </a:prstGeom>
        </p:spPr>
      </p:pic>
      <p:pic>
        <p:nvPicPr>
          <p:cNvPr id="13" name="Picture 12" descr="Tap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2800" y="3360737"/>
            <a:ext cx="731520" cy="731520"/>
          </a:xfrm>
          <a:prstGeom prst="rect">
            <a:avLst/>
          </a:prstGeom>
        </p:spPr>
      </p:pic>
      <p:pic>
        <p:nvPicPr>
          <p:cNvPr id="14" name="Picture 13" descr="Traditional-Server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7377" y="3360737"/>
            <a:ext cx="731520" cy="731520"/>
          </a:xfrm>
          <a:prstGeom prst="rect">
            <a:avLst/>
          </a:prstGeom>
        </p:spPr>
      </p:pic>
      <p:sp>
        <p:nvSpPr>
          <p:cNvPr id="26" name="TextBox 25"/>
          <p:cNvSpPr txBox="1"/>
          <p:nvPr/>
        </p:nvSpPr>
        <p:spPr>
          <a:xfrm>
            <a:off x="164760" y="4133450"/>
            <a:ext cx="1105244" cy="153888"/>
          </a:xfrm>
          <a:prstGeom prst="rect">
            <a:avLst/>
          </a:prstGeom>
          <a:noFill/>
        </p:spPr>
        <p:txBody>
          <a:bodyPr wrap="square" lIns="0" tIns="0" rIns="0" bIns="0" rtlCol="0">
            <a:spAutoFit/>
          </a:bodyPr>
          <a:lstStyle/>
          <a:p>
            <a:pPr algn="ctr"/>
            <a:r>
              <a:rPr lang="en-US" sz="1000" dirty="0">
                <a:latin typeface="Helvetica Neue"/>
                <a:cs typeface="Helvetica Neue"/>
              </a:rPr>
              <a:t>traditional server</a:t>
            </a:r>
          </a:p>
        </p:txBody>
      </p:sp>
      <p:sp>
        <p:nvSpPr>
          <p:cNvPr id="28" name="TextBox 27"/>
          <p:cNvSpPr txBox="1"/>
          <p:nvPr/>
        </p:nvSpPr>
        <p:spPr>
          <a:xfrm>
            <a:off x="3296310" y="4133450"/>
            <a:ext cx="371750" cy="153888"/>
          </a:xfrm>
          <a:prstGeom prst="rect">
            <a:avLst/>
          </a:prstGeom>
          <a:noFill/>
        </p:spPr>
        <p:txBody>
          <a:bodyPr wrap="square" lIns="0" tIns="0" rIns="0" bIns="0" rtlCol="0">
            <a:spAutoFit/>
          </a:bodyPr>
          <a:lstStyle/>
          <a:p>
            <a:pPr algn="ctr"/>
            <a:r>
              <a:rPr lang="en-US" sz="1000" dirty="0">
                <a:latin typeface="Helvetica Neue"/>
                <a:cs typeface="Helvetica Neue"/>
              </a:rPr>
              <a:t>disk</a:t>
            </a:r>
          </a:p>
        </p:txBody>
      </p:sp>
      <p:sp>
        <p:nvSpPr>
          <p:cNvPr id="29" name="TextBox 28"/>
          <p:cNvSpPr txBox="1"/>
          <p:nvPr/>
        </p:nvSpPr>
        <p:spPr>
          <a:xfrm>
            <a:off x="4298343" y="4133450"/>
            <a:ext cx="1155186" cy="153888"/>
          </a:xfrm>
          <a:prstGeom prst="rect">
            <a:avLst/>
          </a:prstGeom>
          <a:noFill/>
        </p:spPr>
        <p:txBody>
          <a:bodyPr wrap="square" lIns="0" tIns="0" rIns="0" bIns="0" rtlCol="0">
            <a:spAutoFit/>
          </a:bodyPr>
          <a:lstStyle/>
          <a:p>
            <a:pPr algn="ctr"/>
            <a:r>
              <a:rPr lang="en-US" sz="1000" dirty="0">
                <a:latin typeface="Helvetica Neue"/>
                <a:cs typeface="Helvetica Neue"/>
              </a:rPr>
              <a:t>generic database</a:t>
            </a:r>
          </a:p>
        </p:txBody>
      </p:sp>
      <p:sp>
        <p:nvSpPr>
          <p:cNvPr id="30" name="TextBox 29"/>
          <p:cNvSpPr txBox="1"/>
          <p:nvPr/>
        </p:nvSpPr>
        <p:spPr>
          <a:xfrm>
            <a:off x="5828841" y="4133450"/>
            <a:ext cx="864806" cy="153888"/>
          </a:xfrm>
          <a:prstGeom prst="rect">
            <a:avLst/>
          </a:prstGeom>
          <a:noFill/>
        </p:spPr>
        <p:txBody>
          <a:bodyPr wrap="square" lIns="0" tIns="0" rIns="0" bIns="0" rtlCol="0">
            <a:spAutoFit/>
          </a:bodyPr>
          <a:lstStyle/>
          <a:p>
            <a:pPr algn="ctr"/>
            <a:r>
              <a:rPr lang="en-US" sz="1000" dirty="0">
                <a:latin typeface="Helvetica Neue"/>
                <a:cs typeface="Helvetica Neue"/>
              </a:rPr>
              <a:t>tape storage</a:t>
            </a:r>
          </a:p>
        </p:txBody>
      </p:sp>
      <p:pic>
        <p:nvPicPr>
          <p:cNvPr id="3" name="Picture 2" descr="AWS-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7377" y="741362"/>
            <a:ext cx="731520" cy="731520"/>
          </a:xfrm>
          <a:prstGeom prst="rect">
            <a:avLst/>
          </a:prstGeom>
        </p:spPr>
      </p:pic>
      <p:pic>
        <p:nvPicPr>
          <p:cNvPr id="4" name="Picture 3" descr="AWS-Management-Consol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34279" y="741362"/>
            <a:ext cx="731520" cy="731520"/>
          </a:xfrm>
          <a:prstGeom prst="rect">
            <a:avLst/>
          </a:prstGeom>
        </p:spPr>
      </p:pic>
      <p:pic>
        <p:nvPicPr>
          <p:cNvPr id="17" name="Picture 16" descr="VPC-Cloud.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21181" y="741362"/>
            <a:ext cx="731520" cy="731520"/>
          </a:xfrm>
          <a:prstGeom prst="rect">
            <a:avLst/>
          </a:prstGeom>
        </p:spPr>
      </p:pic>
      <p:sp>
        <p:nvSpPr>
          <p:cNvPr id="18" name="TextBox 17"/>
          <p:cNvSpPr txBox="1"/>
          <p:nvPr/>
        </p:nvSpPr>
        <p:spPr>
          <a:xfrm>
            <a:off x="318968" y="1538020"/>
            <a:ext cx="794144" cy="153888"/>
          </a:xfrm>
          <a:prstGeom prst="rect">
            <a:avLst/>
          </a:prstGeom>
          <a:noFill/>
        </p:spPr>
        <p:txBody>
          <a:bodyPr wrap="square" lIns="0" tIns="0" rIns="0" bIns="0" rtlCol="0">
            <a:spAutoFit/>
          </a:bodyPr>
          <a:lstStyle/>
          <a:p>
            <a:pPr algn="ctr"/>
            <a:r>
              <a:rPr lang="en-US" sz="1000" dirty="0">
                <a:latin typeface="Helvetica Neue"/>
                <a:cs typeface="Helvetica Neue"/>
              </a:rPr>
              <a:t>AWS cloud</a:t>
            </a:r>
          </a:p>
        </p:txBody>
      </p:sp>
      <p:sp>
        <p:nvSpPr>
          <p:cNvPr id="19" name="TextBox 18"/>
          <p:cNvSpPr txBox="1"/>
          <p:nvPr/>
        </p:nvSpPr>
        <p:spPr>
          <a:xfrm>
            <a:off x="1481648" y="1461076"/>
            <a:ext cx="1230172" cy="307777"/>
          </a:xfrm>
          <a:prstGeom prst="rect">
            <a:avLst/>
          </a:prstGeom>
          <a:noFill/>
        </p:spPr>
        <p:txBody>
          <a:bodyPr wrap="square" lIns="0" tIns="0" rIns="0" bIns="0" rtlCol="0">
            <a:spAutoFit/>
          </a:bodyPr>
          <a:lstStyle/>
          <a:p>
            <a:pPr algn="ctr"/>
            <a:r>
              <a:rPr lang="en-US" sz="1000" dirty="0">
                <a:latin typeface="Helvetica Neue"/>
                <a:cs typeface="Helvetica Neue"/>
              </a:rPr>
              <a:t>AWS Management Console</a:t>
            </a:r>
          </a:p>
        </p:txBody>
      </p:sp>
      <p:sp>
        <p:nvSpPr>
          <p:cNvPr id="31" name="TextBox 30"/>
          <p:cNvSpPr txBox="1"/>
          <p:nvPr/>
        </p:nvSpPr>
        <p:spPr>
          <a:xfrm>
            <a:off x="2768306" y="1538020"/>
            <a:ext cx="1435902" cy="153888"/>
          </a:xfrm>
          <a:prstGeom prst="rect">
            <a:avLst/>
          </a:prstGeom>
          <a:noFill/>
        </p:spPr>
        <p:txBody>
          <a:bodyPr wrap="square" lIns="0" tIns="0" rIns="0" bIns="0" rtlCol="0">
            <a:spAutoFit/>
          </a:bodyPr>
          <a:lstStyle/>
          <a:p>
            <a:pPr algn="ctr"/>
            <a:r>
              <a:rPr lang="en-US" sz="1000" dirty="0">
                <a:latin typeface="Helvetica Neue"/>
                <a:cs typeface="Helvetica Neue"/>
              </a:rPr>
              <a:t>virtual private cloud</a:t>
            </a:r>
          </a:p>
        </p:txBody>
      </p:sp>
      <p:sp>
        <p:nvSpPr>
          <p:cNvPr id="32" name="TextBox 31"/>
          <p:cNvSpPr txBox="1"/>
          <p:nvPr/>
        </p:nvSpPr>
        <p:spPr>
          <a:xfrm>
            <a:off x="4579463" y="1538020"/>
            <a:ext cx="592932" cy="153888"/>
          </a:xfrm>
          <a:prstGeom prst="rect">
            <a:avLst/>
          </a:prstGeom>
          <a:noFill/>
        </p:spPr>
        <p:txBody>
          <a:bodyPr wrap="square" lIns="0" tIns="0" rIns="0" bIns="0" rtlCol="0">
            <a:spAutoFit/>
          </a:bodyPr>
          <a:lstStyle/>
          <a:p>
            <a:pPr algn="ctr"/>
            <a:r>
              <a:rPr lang="en-US" sz="1000" dirty="0">
                <a:latin typeface="Helvetica Neue"/>
                <a:cs typeface="Helvetica Neue"/>
              </a:rPr>
              <a:t>forums</a:t>
            </a:r>
          </a:p>
        </p:txBody>
      </p:sp>
      <p:pic>
        <p:nvPicPr>
          <p:cNvPr id="33" name="Picture 32" descr="Forum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98599" y="795188"/>
            <a:ext cx="731520" cy="731520"/>
          </a:xfrm>
          <a:prstGeom prst="rect">
            <a:avLst/>
          </a:prstGeom>
        </p:spPr>
      </p:pic>
      <p:sp>
        <p:nvSpPr>
          <p:cNvPr id="34" name="Rectangle 33"/>
          <p:cNvSpPr/>
          <p:nvPr/>
        </p:nvSpPr>
        <p:spPr>
          <a:xfrm>
            <a:off x="212378" y="4723768"/>
            <a:ext cx="3430697" cy="307777"/>
          </a:xfrm>
          <a:prstGeom prst="rect">
            <a:avLst/>
          </a:prstGeom>
        </p:spPr>
        <p:txBody>
          <a:bodyPr wrap="none">
            <a:spAutoFit/>
          </a:bodyPr>
          <a:lstStyle/>
          <a:p>
            <a:r>
              <a:rPr lang="en-US" sz="1400" dirty="0">
                <a:solidFill>
                  <a:schemeClr val="bg1">
                    <a:lumMod val="65000"/>
                  </a:schemeClr>
                </a:solidFill>
                <a:latin typeface="Helvetica Neue"/>
                <a:cs typeface="Helvetica Neue"/>
              </a:rPr>
              <a:t>AWS Simple Icons: Non-Service Specific</a:t>
            </a:r>
          </a:p>
        </p:txBody>
      </p:sp>
    </p:spTree>
    <p:extLst>
      <p:ext uri="{BB962C8B-B14F-4D97-AF65-F5344CB8AC3E}">
        <p14:creationId xmlns:p14="http://schemas.microsoft.com/office/powerpoint/2010/main" val="442416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89914"/>
          </a:xfrm>
        </p:spPr>
        <p:txBody>
          <a:bodyPr/>
          <a:lstStyle/>
          <a:p>
            <a:r>
              <a:rPr lang="en-US" b="0" dirty="0">
                <a:latin typeface="Helvetica Neue"/>
                <a:cs typeface="Helvetica Neue"/>
              </a:rPr>
              <a:t>On-Demand Workforce</a:t>
            </a:r>
          </a:p>
        </p:txBody>
      </p:sp>
      <p:sp>
        <p:nvSpPr>
          <p:cNvPr id="3" name="TextBox 2"/>
          <p:cNvSpPr txBox="1"/>
          <p:nvPr/>
        </p:nvSpPr>
        <p:spPr>
          <a:xfrm>
            <a:off x="257707" y="906180"/>
            <a:ext cx="3285593" cy="338554"/>
          </a:xfrm>
          <a:prstGeom prst="rect">
            <a:avLst/>
          </a:prstGeom>
          <a:noFill/>
        </p:spPr>
        <p:txBody>
          <a:bodyPr wrap="square" rtlCol="0">
            <a:spAutoFit/>
          </a:bodyPr>
          <a:lstStyle/>
          <a:p>
            <a:r>
              <a:rPr lang="en-US" sz="1600" dirty="0">
                <a:solidFill>
                  <a:srgbClr val="7F7F7F"/>
                </a:solidFill>
                <a:latin typeface="Helvetica Neue"/>
                <a:ea typeface="Verdana" pitchFamily="34" charset="0"/>
                <a:cs typeface="Helvetica Neue"/>
              </a:rPr>
              <a:t>Amazon Mechanical Turk</a:t>
            </a:r>
          </a:p>
        </p:txBody>
      </p:sp>
      <p:pic>
        <p:nvPicPr>
          <p:cNvPr id="4" name="Picture 3" descr="Amazon-Mechanical-Tu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305016"/>
            <a:ext cx="731520" cy="731520"/>
          </a:xfrm>
          <a:prstGeom prst="rect">
            <a:avLst/>
          </a:prstGeom>
        </p:spPr>
      </p:pic>
      <p:pic>
        <p:nvPicPr>
          <p:cNvPr id="5" name="Picture 4" descr="Assignment-Tas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0" y="1305016"/>
            <a:ext cx="731520" cy="731520"/>
          </a:xfrm>
          <a:prstGeom prst="rect">
            <a:avLst/>
          </a:prstGeom>
        </p:spPr>
      </p:pic>
      <p:pic>
        <p:nvPicPr>
          <p:cNvPr id="6" name="Picture 5" descr="Human-Intelligence-Tasks-H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679" y="1305016"/>
            <a:ext cx="731520" cy="731520"/>
          </a:xfrm>
          <a:prstGeom prst="rect">
            <a:avLst/>
          </a:prstGeom>
        </p:spPr>
      </p:pic>
      <p:pic>
        <p:nvPicPr>
          <p:cNvPr id="7" name="Picture 6" descr="Reques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038" y="1305016"/>
            <a:ext cx="731520" cy="731520"/>
          </a:xfrm>
          <a:prstGeom prst="rect">
            <a:avLst/>
          </a:prstGeom>
        </p:spPr>
      </p:pic>
      <p:pic>
        <p:nvPicPr>
          <p:cNvPr id="8" name="Picture 7" descr="Work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3359" y="1305016"/>
            <a:ext cx="731520" cy="731520"/>
          </a:xfrm>
          <a:prstGeom prst="rect">
            <a:avLst/>
          </a:prstGeom>
        </p:spPr>
      </p:pic>
      <p:sp>
        <p:nvSpPr>
          <p:cNvPr id="9" name="TextBox 64"/>
          <p:cNvSpPr txBox="1">
            <a:spLocks noChangeArrowheads="1"/>
          </p:cNvSpPr>
          <p:nvPr/>
        </p:nvSpPr>
        <p:spPr bwMode="auto">
          <a:xfrm>
            <a:off x="1433584" y="2193093"/>
            <a:ext cx="1031710" cy="276999"/>
          </a:xfrm>
          <a:prstGeom prst="rect">
            <a:avLst/>
          </a:prstGeom>
          <a:noFill/>
          <a:ln w="9525">
            <a:noFill/>
            <a:miter lim="800000"/>
            <a:headEnd/>
            <a:tailEnd/>
          </a:ln>
        </p:spPr>
        <p:txBody>
          <a:bodyPr wrap="square" lIns="0" tIns="0" rIns="0" bIns="0">
            <a:spAutoFit/>
          </a:bodyPr>
          <a:lstStyle/>
          <a:p>
            <a:pPr algn="ctr"/>
            <a:r>
              <a:rPr lang="en-US" sz="900" dirty="0">
                <a:latin typeface="Helvetica Neue"/>
                <a:ea typeface="Verdana" pitchFamily="34" charset="0"/>
                <a:cs typeface="Helvetica Neue"/>
              </a:rPr>
              <a:t>Human Intelligence Tasks (HIT)</a:t>
            </a:r>
          </a:p>
        </p:txBody>
      </p:sp>
      <p:sp>
        <p:nvSpPr>
          <p:cNvPr id="10" name="TextBox 65"/>
          <p:cNvSpPr txBox="1">
            <a:spLocks noChangeArrowheads="1"/>
          </p:cNvSpPr>
          <p:nvPr/>
        </p:nvSpPr>
        <p:spPr bwMode="auto">
          <a:xfrm>
            <a:off x="2892896" y="2193093"/>
            <a:ext cx="849804" cy="276999"/>
          </a:xfrm>
          <a:prstGeom prst="rect">
            <a:avLst/>
          </a:prstGeom>
          <a:noFill/>
          <a:ln w="9525">
            <a:noFill/>
            <a:miter lim="800000"/>
            <a:headEnd/>
            <a:tailEnd/>
          </a:ln>
        </p:spPr>
        <p:txBody>
          <a:bodyPr wrap="square" lIns="0" tIns="0" rIns="0" bIns="0">
            <a:spAutoFit/>
          </a:bodyPr>
          <a:lstStyle/>
          <a:p>
            <a:pPr algn="ctr"/>
            <a:r>
              <a:rPr lang="en-US" sz="900" dirty="0">
                <a:latin typeface="Helvetica Neue"/>
                <a:ea typeface="Verdana" pitchFamily="34" charset="0"/>
                <a:cs typeface="Helvetica Neue"/>
              </a:rPr>
              <a:t>assignment/</a:t>
            </a:r>
          </a:p>
          <a:p>
            <a:pPr algn="ctr"/>
            <a:r>
              <a:rPr lang="en-US" sz="900" dirty="0">
                <a:latin typeface="Helvetica Neue"/>
                <a:ea typeface="Verdana" pitchFamily="34" charset="0"/>
                <a:cs typeface="Helvetica Neue"/>
              </a:rPr>
              <a:t>task</a:t>
            </a:r>
          </a:p>
        </p:txBody>
      </p:sp>
      <p:sp>
        <p:nvSpPr>
          <p:cNvPr id="11" name="TextBox 66"/>
          <p:cNvSpPr txBox="1">
            <a:spLocks noChangeArrowheads="1"/>
          </p:cNvSpPr>
          <p:nvPr/>
        </p:nvSpPr>
        <p:spPr bwMode="auto">
          <a:xfrm>
            <a:off x="5379064" y="2262343"/>
            <a:ext cx="702352" cy="138499"/>
          </a:xfrm>
          <a:prstGeom prst="rect">
            <a:avLst/>
          </a:prstGeom>
          <a:noFill/>
          <a:ln w="9525">
            <a:noFill/>
            <a:miter lim="800000"/>
            <a:headEnd/>
            <a:tailEnd/>
          </a:ln>
        </p:spPr>
        <p:txBody>
          <a:bodyPr wrap="square" lIns="0" tIns="0" rIns="0" bIns="0">
            <a:spAutoFit/>
          </a:bodyPr>
          <a:lstStyle/>
          <a:p>
            <a:pPr algn="ctr"/>
            <a:r>
              <a:rPr lang="en-US" sz="900" dirty="0">
                <a:latin typeface="Helvetica Neue"/>
                <a:ea typeface="Verdana" pitchFamily="34" charset="0"/>
                <a:cs typeface="Helvetica Neue"/>
              </a:rPr>
              <a:t>Requester</a:t>
            </a:r>
          </a:p>
        </p:txBody>
      </p:sp>
      <p:sp>
        <p:nvSpPr>
          <p:cNvPr id="12" name="TextBox 67"/>
          <p:cNvSpPr txBox="1">
            <a:spLocks noChangeArrowheads="1"/>
          </p:cNvSpPr>
          <p:nvPr/>
        </p:nvSpPr>
        <p:spPr bwMode="auto">
          <a:xfrm>
            <a:off x="4170062" y="2262343"/>
            <a:ext cx="738114" cy="138499"/>
          </a:xfrm>
          <a:prstGeom prst="rect">
            <a:avLst/>
          </a:prstGeom>
          <a:noFill/>
          <a:ln w="9525">
            <a:noFill/>
            <a:miter lim="800000"/>
            <a:headEnd/>
            <a:tailEnd/>
          </a:ln>
        </p:spPr>
        <p:txBody>
          <a:bodyPr wrap="square" lIns="0" tIns="0" rIns="0" bIns="0">
            <a:spAutoFit/>
          </a:bodyPr>
          <a:lstStyle/>
          <a:p>
            <a:pPr algn="ctr"/>
            <a:r>
              <a:rPr lang="en-US" sz="900" dirty="0">
                <a:latin typeface="Helvetica Neue"/>
                <a:ea typeface="Verdana" pitchFamily="34" charset="0"/>
                <a:cs typeface="Helvetica Neue"/>
              </a:rPr>
              <a:t>workers</a:t>
            </a:r>
          </a:p>
        </p:txBody>
      </p:sp>
      <p:sp>
        <p:nvSpPr>
          <p:cNvPr id="13" name="TextBox 65"/>
          <p:cNvSpPr txBox="1">
            <a:spLocks noChangeArrowheads="1"/>
          </p:cNvSpPr>
          <p:nvPr/>
        </p:nvSpPr>
        <p:spPr bwMode="auto">
          <a:xfrm>
            <a:off x="-62323" y="2193093"/>
            <a:ext cx="1374775" cy="276999"/>
          </a:xfrm>
          <a:prstGeom prst="rect">
            <a:avLst/>
          </a:prstGeom>
          <a:noFill/>
          <a:ln w="9525">
            <a:noFill/>
            <a:miter lim="800000"/>
            <a:headEnd/>
            <a:tailEnd/>
          </a:ln>
        </p:spPr>
        <p:txBody>
          <a:bodyPr lIns="0" tIns="0" rIns="0" bIns="0">
            <a:spAutoFit/>
          </a:bodyPr>
          <a:lstStyle/>
          <a:p>
            <a:pPr algn="ctr"/>
            <a:r>
              <a:rPr lang="en-US" sz="900" dirty="0">
                <a:latin typeface="Helvetica Neue"/>
                <a:ea typeface="Verdana" pitchFamily="34" charset="0"/>
                <a:cs typeface="Helvetica Neue"/>
              </a:rPr>
              <a:t>Amazon </a:t>
            </a:r>
          </a:p>
          <a:p>
            <a:pPr algn="ctr"/>
            <a:r>
              <a:rPr lang="en-US" sz="900" dirty="0">
                <a:latin typeface="Helvetica Neue"/>
                <a:ea typeface="Verdana" pitchFamily="34" charset="0"/>
                <a:cs typeface="Helvetica Neue"/>
              </a:rPr>
              <a:t>Mechanical Turk</a:t>
            </a:r>
          </a:p>
        </p:txBody>
      </p:sp>
      <p:sp>
        <p:nvSpPr>
          <p:cNvPr id="14" name="TextBox 13"/>
          <p:cNvSpPr txBox="1"/>
          <p:nvPr/>
        </p:nvSpPr>
        <p:spPr>
          <a:xfrm>
            <a:off x="226268" y="2900429"/>
            <a:ext cx="4609353" cy="861774"/>
          </a:xfrm>
          <a:prstGeom prst="rect">
            <a:avLst/>
          </a:prstGeom>
          <a:noFill/>
        </p:spPr>
        <p:txBody>
          <a:bodyPr wrap="square" rtlCol="0">
            <a:spAutoFit/>
          </a:bodyPr>
          <a:lstStyle/>
          <a:p>
            <a:r>
              <a:rPr lang="en-US" sz="1000" dirty="0">
                <a:solidFill>
                  <a:srgbClr val="7F7F7F"/>
                </a:solidFill>
                <a:latin typeface="Helvetica Neue"/>
                <a:cs typeface="Helvetica Neue"/>
              </a:rPr>
              <a:t>Mechanical Turk vs. Amazon Mechanical Turk</a:t>
            </a:r>
          </a:p>
          <a:p>
            <a:r>
              <a:rPr lang="en-US" sz="1000" dirty="0">
                <a:solidFill>
                  <a:srgbClr val="7F7F7F"/>
                </a:solidFill>
                <a:latin typeface="Helvetica Neue"/>
                <a:cs typeface="Helvetica Neue"/>
              </a:rPr>
              <a:t>Do not use simple "Mechanical Turk" to refer to Amazon Mechanical Turk. Use Amazon Mechanical Turk to describe the entire system, Amazon Mechanical Turk website for the worker website, and Amazon Mechanical Turk web service to describe the product.</a:t>
            </a:r>
          </a:p>
        </p:txBody>
      </p:sp>
      <p:sp>
        <p:nvSpPr>
          <p:cNvPr id="15" name="Rectangle 14"/>
          <p:cNvSpPr/>
          <p:nvPr/>
        </p:nvSpPr>
        <p:spPr>
          <a:xfrm>
            <a:off x="212378" y="4723768"/>
            <a:ext cx="3606902" cy="307777"/>
          </a:xfrm>
          <a:prstGeom prst="rect">
            <a:avLst/>
          </a:prstGeom>
        </p:spPr>
        <p:txBody>
          <a:bodyPr wrap="none">
            <a:spAutoFit/>
          </a:bodyPr>
          <a:lstStyle/>
          <a:p>
            <a:r>
              <a:rPr lang="en-US" sz="1400" dirty="0">
                <a:solidFill>
                  <a:schemeClr val="bg1">
                    <a:lumMod val="65000"/>
                  </a:schemeClr>
                </a:solidFill>
                <a:latin typeface="Helvetica Neue"/>
                <a:cs typeface="Helvetica Neue"/>
              </a:rPr>
              <a:t>AWS Simple Icons: On-Demand Workforce</a:t>
            </a:r>
          </a:p>
        </p:txBody>
      </p:sp>
    </p:spTree>
    <p:extLst>
      <p:ext uri="{BB962C8B-B14F-4D97-AF65-F5344CB8AC3E}">
        <p14:creationId xmlns:p14="http://schemas.microsoft.com/office/powerpoint/2010/main" val="2447578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20064"/>
          </a:xfrm>
        </p:spPr>
        <p:txBody>
          <a:bodyPr/>
          <a:lstStyle/>
          <a:p>
            <a:r>
              <a:rPr lang="en-US" b="0" dirty="0">
                <a:latin typeface="Helvetica Neue"/>
                <a:cs typeface="Helvetica Neue"/>
              </a:rPr>
              <a:t>SDKs</a:t>
            </a:r>
          </a:p>
        </p:txBody>
      </p:sp>
      <p:pic>
        <p:nvPicPr>
          <p:cNvPr id="3" name="Picture 2" descr="Androi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298" y="2717800"/>
            <a:ext cx="731520" cy="731520"/>
          </a:xfrm>
          <a:prstGeom prst="rect">
            <a:avLst/>
          </a:prstGeom>
        </p:spPr>
      </p:pic>
      <p:pic>
        <p:nvPicPr>
          <p:cNvPr id="4" name="Picture 3" descr="CL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839" y="2717800"/>
            <a:ext cx="731520" cy="731520"/>
          </a:xfrm>
          <a:prstGeom prst="rect">
            <a:avLst/>
          </a:prstGeom>
        </p:spPr>
      </p:pic>
      <p:pic>
        <p:nvPicPr>
          <p:cNvPr id="5" name="Picture 4" descr="iO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63" y="2717800"/>
            <a:ext cx="731520" cy="731520"/>
          </a:xfrm>
          <a:prstGeom prst="rect">
            <a:avLst/>
          </a:prstGeom>
        </p:spPr>
      </p:pic>
      <p:pic>
        <p:nvPicPr>
          <p:cNvPr id="6" name="Picture 5" descr="Jav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814" y="882650"/>
            <a:ext cx="731520" cy="731520"/>
          </a:xfrm>
          <a:prstGeom prst="rect">
            <a:avLst/>
          </a:prstGeom>
        </p:spPr>
      </p:pic>
      <p:pic>
        <p:nvPicPr>
          <p:cNvPr id="7" name="Picture 6" descr="NE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3270" y="882650"/>
            <a:ext cx="731520" cy="731520"/>
          </a:xfrm>
          <a:prstGeom prst="rect">
            <a:avLst/>
          </a:prstGeom>
        </p:spPr>
      </p:pic>
      <p:pic>
        <p:nvPicPr>
          <p:cNvPr id="8" name="Picture 7" descr="nodeJ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05918" y="882650"/>
            <a:ext cx="731520" cy="731520"/>
          </a:xfrm>
          <a:prstGeom prst="rect">
            <a:avLst/>
          </a:prstGeom>
        </p:spPr>
      </p:pic>
      <p:pic>
        <p:nvPicPr>
          <p:cNvPr id="9" name="Picture 8" descr="PH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6945" y="882650"/>
            <a:ext cx="731520" cy="731520"/>
          </a:xfrm>
          <a:prstGeom prst="rect">
            <a:avLst/>
          </a:prstGeom>
        </p:spPr>
      </p:pic>
      <p:pic>
        <p:nvPicPr>
          <p:cNvPr id="10" name="Picture 9" descr="Pyth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0620" y="882650"/>
            <a:ext cx="731520" cy="731520"/>
          </a:xfrm>
          <a:prstGeom prst="rect">
            <a:avLst/>
          </a:prstGeom>
        </p:spPr>
      </p:pic>
      <p:pic>
        <p:nvPicPr>
          <p:cNvPr id="11" name="Picture 10" descr="Rub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9595" y="882650"/>
            <a:ext cx="731520" cy="731520"/>
          </a:xfrm>
          <a:prstGeom prst="rect">
            <a:avLst/>
          </a:prstGeom>
        </p:spPr>
      </p:pic>
      <p:pic>
        <p:nvPicPr>
          <p:cNvPr id="12" name="Picture 11" descr="Toolkit-For-Eclip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991" y="2717800"/>
            <a:ext cx="731520" cy="731520"/>
          </a:xfrm>
          <a:prstGeom prst="rect">
            <a:avLst/>
          </a:prstGeom>
        </p:spPr>
      </p:pic>
      <p:pic>
        <p:nvPicPr>
          <p:cNvPr id="13" name="Picture 12" descr="Toolkit-for-Visual-Studi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2493" y="2717800"/>
            <a:ext cx="731520" cy="731520"/>
          </a:xfrm>
          <a:prstGeom prst="rect">
            <a:avLst/>
          </a:prstGeom>
        </p:spPr>
      </p:pic>
      <p:pic>
        <p:nvPicPr>
          <p:cNvPr id="14" name="Picture 13" descr="Tools-For-Windows-PowerShe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4145" y="2717800"/>
            <a:ext cx="731520" cy="731520"/>
          </a:xfrm>
          <a:prstGeom prst="rect">
            <a:avLst/>
          </a:prstGeom>
        </p:spPr>
      </p:pic>
      <p:sp>
        <p:nvSpPr>
          <p:cNvPr id="15" name="TextBox 14"/>
          <p:cNvSpPr txBox="1"/>
          <p:nvPr/>
        </p:nvSpPr>
        <p:spPr>
          <a:xfrm>
            <a:off x="596589" y="1905000"/>
            <a:ext cx="297971" cy="169277"/>
          </a:xfrm>
          <a:prstGeom prst="rect">
            <a:avLst/>
          </a:prstGeom>
          <a:noFill/>
        </p:spPr>
        <p:txBody>
          <a:bodyPr wrap="none" lIns="0" tIns="0" rIns="0" bIns="0" rtlCol="0">
            <a:spAutoFit/>
          </a:bodyPr>
          <a:lstStyle/>
          <a:p>
            <a:pPr algn="ctr"/>
            <a:r>
              <a:rPr lang="en-US" sz="1100" dirty="0">
                <a:latin typeface="Helvetica Neue"/>
                <a:cs typeface="Helvetica Neue"/>
              </a:rPr>
              <a:t>Java</a:t>
            </a:r>
          </a:p>
        </p:txBody>
      </p:sp>
      <p:sp>
        <p:nvSpPr>
          <p:cNvPr id="16" name="TextBox 15"/>
          <p:cNvSpPr txBox="1"/>
          <p:nvPr/>
        </p:nvSpPr>
        <p:spPr>
          <a:xfrm>
            <a:off x="2901246" y="1905000"/>
            <a:ext cx="844783" cy="169277"/>
          </a:xfrm>
          <a:prstGeom prst="rect">
            <a:avLst/>
          </a:prstGeom>
          <a:noFill/>
        </p:spPr>
        <p:txBody>
          <a:bodyPr wrap="none" lIns="0" tIns="0" rIns="0" bIns="0" rtlCol="0">
            <a:spAutoFit/>
          </a:bodyPr>
          <a:lstStyle/>
          <a:p>
            <a:pPr algn="ctr"/>
            <a:r>
              <a:rPr lang="en-US" sz="1100" dirty="0">
                <a:latin typeface="Helvetica Neue"/>
                <a:cs typeface="Helvetica Neue"/>
              </a:rPr>
              <a:t>Python (boto)</a:t>
            </a:r>
          </a:p>
        </p:txBody>
      </p:sp>
      <p:sp>
        <p:nvSpPr>
          <p:cNvPr id="17" name="TextBox 16"/>
          <p:cNvSpPr txBox="1"/>
          <p:nvPr/>
        </p:nvSpPr>
        <p:spPr>
          <a:xfrm>
            <a:off x="4437356" y="1905000"/>
            <a:ext cx="287501" cy="169277"/>
          </a:xfrm>
          <a:prstGeom prst="rect">
            <a:avLst/>
          </a:prstGeom>
          <a:noFill/>
        </p:spPr>
        <p:txBody>
          <a:bodyPr wrap="none" lIns="0" tIns="0" rIns="0" bIns="0" rtlCol="0">
            <a:spAutoFit/>
          </a:bodyPr>
          <a:lstStyle/>
          <a:p>
            <a:pPr algn="ctr"/>
            <a:r>
              <a:rPr lang="en-US" sz="1100" dirty="0">
                <a:latin typeface="Helvetica Neue"/>
                <a:cs typeface="Helvetica Neue"/>
              </a:rPr>
              <a:t>PHP</a:t>
            </a:r>
          </a:p>
        </p:txBody>
      </p:sp>
      <p:sp>
        <p:nvSpPr>
          <p:cNvPr id="18" name="TextBox 17"/>
          <p:cNvSpPr txBox="1"/>
          <p:nvPr/>
        </p:nvSpPr>
        <p:spPr>
          <a:xfrm>
            <a:off x="5707188" y="1905000"/>
            <a:ext cx="318772" cy="169277"/>
          </a:xfrm>
          <a:prstGeom prst="rect">
            <a:avLst/>
          </a:prstGeom>
          <a:noFill/>
        </p:spPr>
        <p:txBody>
          <a:bodyPr wrap="none" lIns="0" tIns="0" rIns="0" bIns="0" rtlCol="0">
            <a:spAutoFit/>
          </a:bodyPr>
          <a:lstStyle/>
          <a:p>
            <a:pPr algn="ctr"/>
            <a:r>
              <a:rPr lang="en-US" sz="1100" dirty="0">
                <a:latin typeface="Helvetica Neue"/>
                <a:cs typeface="Helvetica Neue"/>
              </a:rPr>
              <a:t>.NET</a:t>
            </a:r>
          </a:p>
        </p:txBody>
      </p:sp>
      <p:sp>
        <p:nvSpPr>
          <p:cNvPr id="19" name="TextBox 18"/>
          <p:cNvSpPr txBox="1"/>
          <p:nvPr/>
        </p:nvSpPr>
        <p:spPr>
          <a:xfrm>
            <a:off x="6953858" y="1905000"/>
            <a:ext cx="333425" cy="169277"/>
          </a:xfrm>
          <a:prstGeom prst="rect">
            <a:avLst/>
          </a:prstGeom>
          <a:noFill/>
        </p:spPr>
        <p:txBody>
          <a:bodyPr wrap="none" lIns="0" tIns="0" rIns="0" bIns="0" rtlCol="0">
            <a:spAutoFit/>
          </a:bodyPr>
          <a:lstStyle/>
          <a:p>
            <a:pPr algn="ctr"/>
            <a:r>
              <a:rPr lang="en-US" sz="1100" dirty="0">
                <a:latin typeface="Helvetica Neue"/>
                <a:cs typeface="Helvetica Neue"/>
              </a:rPr>
              <a:t>Ruby</a:t>
            </a:r>
          </a:p>
        </p:txBody>
      </p:sp>
      <p:sp>
        <p:nvSpPr>
          <p:cNvPr id="20" name="TextBox 19"/>
          <p:cNvSpPr txBox="1"/>
          <p:nvPr/>
        </p:nvSpPr>
        <p:spPr>
          <a:xfrm>
            <a:off x="8156400" y="1905000"/>
            <a:ext cx="479297" cy="169277"/>
          </a:xfrm>
          <a:prstGeom prst="rect">
            <a:avLst/>
          </a:prstGeom>
          <a:noFill/>
        </p:spPr>
        <p:txBody>
          <a:bodyPr wrap="none" lIns="0" tIns="0" rIns="0" bIns="0" rtlCol="0">
            <a:spAutoFit/>
          </a:bodyPr>
          <a:lstStyle/>
          <a:p>
            <a:pPr algn="ctr"/>
            <a:r>
              <a:rPr lang="en-US" sz="1100" dirty="0">
                <a:latin typeface="Helvetica Neue"/>
                <a:cs typeface="Helvetica Neue"/>
              </a:rPr>
              <a:t>Node.js</a:t>
            </a:r>
          </a:p>
        </p:txBody>
      </p:sp>
      <p:sp>
        <p:nvSpPr>
          <p:cNvPr id="21" name="TextBox 20"/>
          <p:cNvSpPr txBox="1"/>
          <p:nvPr/>
        </p:nvSpPr>
        <p:spPr>
          <a:xfrm>
            <a:off x="800347" y="3752850"/>
            <a:ext cx="235153" cy="169277"/>
          </a:xfrm>
          <a:prstGeom prst="rect">
            <a:avLst/>
          </a:prstGeom>
          <a:noFill/>
        </p:spPr>
        <p:txBody>
          <a:bodyPr wrap="none" lIns="0" tIns="0" rIns="0" bIns="0" rtlCol="0">
            <a:spAutoFit/>
          </a:bodyPr>
          <a:lstStyle/>
          <a:p>
            <a:pPr algn="ctr"/>
            <a:r>
              <a:rPr lang="en-US" sz="1100" dirty="0">
                <a:latin typeface="Helvetica Neue"/>
                <a:cs typeface="Helvetica Neue"/>
              </a:rPr>
              <a:t>iOS</a:t>
            </a:r>
          </a:p>
        </p:txBody>
      </p:sp>
      <p:sp>
        <p:nvSpPr>
          <p:cNvPr id="22" name="TextBox 21"/>
          <p:cNvSpPr txBox="1"/>
          <p:nvPr/>
        </p:nvSpPr>
        <p:spPr>
          <a:xfrm>
            <a:off x="2098538" y="3752850"/>
            <a:ext cx="499041" cy="169277"/>
          </a:xfrm>
          <a:prstGeom prst="rect">
            <a:avLst/>
          </a:prstGeom>
          <a:noFill/>
        </p:spPr>
        <p:txBody>
          <a:bodyPr wrap="none" lIns="0" tIns="0" rIns="0" bIns="0" rtlCol="0">
            <a:spAutoFit/>
          </a:bodyPr>
          <a:lstStyle/>
          <a:p>
            <a:pPr algn="ctr"/>
            <a:r>
              <a:rPr lang="en-US" sz="1100" dirty="0">
                <a:latin typeface="Helvetica Neue"/>
                <a:cs typeface="Helvetica Neue"/>
              </a:rPr>
              <a:t>Android</a:t>
            </a:r>
          </a:p>
        </p:txBody>
      </p:sp>
      <p:sp>
        <p:nvSpPr>
          <p:cNvPr id="23" name="TextBox 22"/>
          <p:cNvSpPr txBox="1"/>
          <p:nvPr/>
        </p:nvSpPr>
        <p:spPr>
          <a:xfrm>
            <a:off x="3308388" y="3752850"/>
            <a:ext cx="979730" cy="338554"/>
          </a:xfrm>
          <a:prstGeom prst="rect">
            <a:avLst/>
          </a:prstGeom>
          <a:noFill/>
        </p:spPr>
        <p:txBody>
          <a:bodyPr wrap="square" lIns="0" tIns="0" rIns="0" bIns="0" rtlCol="0">
            <a:spAutoFit/>
          </a:bodyPr>
          <a:lstStyle/>
          <a:p>
            <a:pPr algn="ctr"/>
            <a:r>
              <a:rPr lang="en-US" sz="1100" dirty="0">
                <a:latin typeface="Helvetica Neue"/>
                <a:cs typeface="Helvetica Neue"/>
              </a:rPr>
              <a:t>AWS Toolkit for Visual Studio</a:t>
            </a:r>
          </a:p>
        </p:txBody>
      </p:sp>
      <p:sp>
        <p:nvSpPr>
          <p:cNvPr id="24" name="TextBox 23"/>
          <p:cNvSpPr txBox="1"/>
          <p:nvPr/>
        </p:nvSpPr>
        <p:spPr>
          <a:xfrm>
            <a:off x="4811778" y="3752850"/>
            <a:ext cx="821946" cy="338554"/>
          </a:xfrm>
          <a:prstGeom prst="rect">
            <a:avLst/>
          </a:prstGeom>
          <a:noFill/>
        </p:spPr>
        <p:txBody>
          <a:bodyPr wrap="square" lIns="0" tIns="0" rIns="0" bIns="0" rtlCol="0">
            <a:spAutoFit/>
          </a:bodyPr>
          <a:lstStyle/>
          <a:p>
            <a:pPr algn="ctr"/>
            <a:r>
              <a:rPr lang="en-US" sz="1100" dirty="0">
                <a:latin typeface="Helvetica Neue"/>
                <a:cs typeface="Helvetica Neue"/>
              </a:rPr>
              <a:t>AWS Toolkit for Eclipse</a:t>
            </a:r>
          </a:p>
        </p:txBody>
      </p:sp>
      <p:sp>
        <p:nvSpPr>
          <p:cNvPr id="25" name="TextBox 24"/>
          <p:cNvSpPr txBox="1"/>
          <p:nvPr/>
        </p:nvSpPr>
        <p:spPr>
          <a:xfrm>
            <a:off x="6103465" y="3752850"/>
            <a:ext cx="1172881" cy="507831"/>
          </a:xfrm>
          <a:prstGeom prst="rect">
            <a:avLst/>
          </a:prstGeom>
          <a:noFill/>
        </p:spPr>
        <p:txBody>
          <a:bodyPr wrap="square" lIns="0" tIns="0" rIns="0" bIns="0" rtlCol="0">
            <a:spAutoFit/>
          </a:bodyPr>
          <a:lstStyle/>
          <a:p>
            <a:pPr algn="ctr"/>
            <a:r>
              <a:rPr lang="en-US" sz="1100" dirty="0">
                <a:latin typeface="Helvetica Neue"/>
                <a:cs typeface="Helvetica Neue"/>
              </a:rPr>
              <a:t>AWS Tools for Windows PowerShell</a:t>
            </a:r>
          </a:p>
        </p:txBody>
      </p:sp>
      <p:sp>
        <p:nvSpPr>
          <p:cNvPr id="26" name="TextBox 25"/>
          <p:cNvSpPr txBox="1"/>
          <p:nvPr/>
        </p:nvSpPr>
        <p:spPr>
          <a:xfrm>
            <a:off x="7778457" y="3752850"/>
            <a:ext cx="580287" cy="169277"/>
          </a:xfrm>
          <a:prstGeom prst="rect">
            <a:avLst/>
          </a:prstGeom>
          <a:noFill/>
        </p:spPr>
        <p:txBody>
          <a:bodyPr wrap="none" lIns="0" tIns="0" rIns="0" bIns="0" rtlCol="0">
            <a:spAutoFit/>
          </a:bodyPr>
          <a:lstStyle/>
          <a:p>
            <a:pPr algn="ctr"/>
            <a:r>
              <a:rPr lang="en-US" sz="1100" dirty="0">
                <a:latin typeface="Helvetica Neue"/>
                <a:cs typeface="Helvetica Neue"/>
              </a:rPr>
              <a:t>AWS CLI</a:t>
            </a:r>
          </a:p>
        </p:txBody>
      </p:sp>
      <p:sp>
        <p:nvSpPr>
          <p:cNvPr id="27" name="Rectangle 26"/>
          <p:cNvSpPr/>
          <p:nvPr/>
        </p:nvSpPr>
        <p:spPr>
          <a:xfrm>
            <a:off x="212378" y="4723768"/>
            <a:ext cx="2223297" cy="307777"/>
          </a:xfrm>
          <a:prstGeom prst="rect">
            <a:avLst/>
          </a:prstGeom>
        </p:spPr>
        <p:txBody>
          <a:bodyPr wrap="none">
            <a:spAutoFit/>
          </a:bodyPr>
          <a:lstStyle/>
          <a:p>
            <a:r>
              <a:rPr lang="en-US" sz="1400" dirty="0">
                <a:solidFill>
                  <a:schemeClr val="bg1">
                    <a:lumMod val="65000"/>
                  </a:schemeClr>
                </a:solidFill>
                <a:latin typeface="Helvetica Neue"/>
                <a:cs typeface="Helvetica Neue"/>
              </a:rPr>
              <a:t>AWS Simple Icons: SDKs</a:t>
            </a:r>
          </a:p>
        </p:txBody>
      </p:sp>
      <p:sp>
        <p:nvSpPr>
          <p:cNvPr id="29" name="TextBox 28"/>
          <p:cNvSpPr txBox="1"/>
          <p:nvPr/>
        </p:nvSpPr>
        <p:spPr>
          <a:xfrm>
            <a:off x="1705243" y="1914224"/>
            <a:ext cx="658835" cy="169277"/>
          </a:xfrm>
          <a:prstGeom prst="rect">
            <a:avLst/>
          </a:prstGeom>
          <a:noFill/>
        </p:spPr>
        <p:txBody>
          <a:bodyPr wrap="none" lIns="0" tIns="0" rIns="0" bIns="0" rtlCol="0">
            <a:spAutoFit/>
          </a:bodyPr>
          <a:lstStyle/>
          <a:p>
            <a:pPr algn="ctr"/>
            <a:r>
              <a:rPr lang="en-US" sz="1100" dirty="0">
                <a:latin typeface="Helvetica Neue"/>
                <a:cs typeface="Helvetica Neue"/>
              </a:rPr>
              <a:t>JavaScript</a:t>
            </a:r>
          </a:p>
        </p:txBody>
      </p:sp>
      <p:pic>
        <p:nvPicPr>
          <p:cNvPr id="30" name="Picture 29" descr="Javascrip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46139" y="883966"/>
            <a:ext cx="759676" cy="759676"/>
          </a:xfrm>
          <a:prstGeom prst="rect">
            <a:avLst/>
          </a:prstGeom>
        </p:spPr>
      </p:pic>
    </p:spTree>
    <p:extLst>
      <p:ext uri="{BB962C8B-B14F-4D97-AF65-F5344CB8AC3E}">
        <p14:creationId xmlns:p14="http://schemas.microsoft.com/office/powerpoint/2010/main" val="604075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72358"/>
          </a:xfrm>
        </p:spPr>
        <p:txBody>
          <a:bodyPr/>
          <a:lstStyle/>
          <a:p>
            <a:r>
              <a:rPr lang="en-US" b="0" dirty="0">
                <a:latin typeface="Helvetica Neue"/>
                <a:cs typeface="Helvetica Neue"/>
              </a:rPr>
              <a:t>Groups</a:t>
            </a:r>
          </a:p>
        </p:txBody>
      </p:sp>
      <p:grpSp>
        <p:nvGrpSpPr>
          <p:cNvPr id="3" name="Group 2"/>
          <p:cNvGrpSpPr/>
          <p:nvPr/>
        </p:nvGrpSpPr>
        <p:grpSpPr>
          <a:xfrm>
            <a:off x="463550" y="738000"/>
            <a:ext cx="1709738" cy="1733550"/>
            <a:chOff x="463550" y="760413"/>
            <a:chExt cx="1709738" cy="1733550"/>
          </a:xfrm>
        </p:grpSpPr>
        <p:sp>
          <p:nvSpPr>
            <p:cNvPr id="4" name="Rounded Rectangle 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5" name="TextBox 31"/>
            <p:cNvSpPr txBox="1">
              <a:spLocks noChangeArrowheads="1"/>
            </p:cNvSpPr>
            <p:nvPr/>
          </p:nvSpPr>
          <p:spPr bwMode="auto">
            <a:xfrm>
              <a:off x="546100" y="2251075"/>
              <a:ext cx="1555750" cy="230188"/>
            </a:xfrm>
            <a:prstGeom prst="rect">
              <a:avLst/>
            </a:prstGeom>
            <a:noFill/>
            <a:ln w="9525">
              <a:noFill/>
              <a:miter lim="800000"/>
              <a:headEnd/>
              <a:tailEnd/>
            </a:ln>
          </p:spPr>
          <p:txBody>
            <a:bodyPr>
              <a:spAutoFit/>
            </a:bodyPr>
            <a:lstStyle/>
            <a:p>
              <a:pPr algn="ctr"/>
              <a:r>
                <a:rPr lang="en-US" sz="900" b="1" dirty="0">
                  <a:latin typeface="Helvetica Neue"/>
                  <a:ea typeface="Verdana" pitchFamily="34" charset="0"/>
                  <a:cs typeface="Helvetica Neue"/>
                </a:rPr>
                <a:t>Auto Scaling group</a:t>
              </a:r>
            </a:p>
          </p:txBody>
        </p:sp>
      </p:grpSp>
      <p:grpSp>
        <p:nvGrpSpPr>
          <p:cNvPr id="6" name="Group 5"/>
          <p:cNvGrpSpPr/>
          <p:nvPr/>
        </p:nvGrpSpPr>
        <p:grpSpPr>
          <a:xfrm>
            <a:off x="2549525" y="738000"/>
            <a:ext cx="1689100" cy="1733550"/>
            <a:chOff x="2549525" y="760413"/>
            <a:chExt cx="1689100" cy="1733550"/>
          </a:xfrm>
        </p:grpSpPr>
        <p:sp>
          <p:nvSpPr>
            <p:cNvPr id="7" name="Rounded Rectangle 6"/>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8" name="TextBox 32"/>
            <p:cNvSpPr txBox="1">
              <a:spLocks noChangeArrowheads="1"/>
            </p:cNvSpPr>
            <p:nvPr/>
          </p:nvSpPr>
          <p:spPr bwMode="auto">
            <a:xfrm>
              <a:off x="2619375" y="2251075"/>
              <a:ext cx="1557338" cy="230188"/>
            </a:xfrm>
            <a:prstGeom prst="rect">
              <a:avLst/>
            </a:prstGeom>
            <a:noFill/>
            <a:ln w="9525">
              <a:noFill/>
              <a:miter lim="800000"/>
              <a:headEnd/>
              <a:tailEnd/>
            </a:ln>
          </p:spPr>
          <p:txBody>
            <a:bodyPr>
              <a:spAutoFit/>
            </a:bodyPr>
            <a:lstStyle/>
            <a:p>
              <a:pPr algn="ctr"/>
              <a:r>
                <a:rPr lang="en-US" sz="900" b="1" dirty="0">
                  <a:solidFill>
                    <a:srgbClr val="F7981F"/>
                  </a:solidFill>
                  <a:latin typeface="Helvetica Neue"/>
                  <a:ea typeface="Verdana" pitchFamily="34" charset="0"/>
                  <a:cs typeface="Helvetica Neue"/>
                </a:rPr>
                <a:t>Availability Zone</a:t>
              </a:r>
            </a:p>
          </p:txBody>
        </p:sp>
      </p:grpSp>
      <p:grpSp>
        <p:nvGrpSpPr>
          <p:cNvPr id="9" name="Group 8"/>
          <p:cNvGrpSpPr/>
          <p:nvPr/>
        </p:nvGrpSpPr>
        <p:grpSpPr>
          <a:xfrm>
            <a:off x="4614863" y="738000"/>
            <a:ext cx="1752600" cy="1733550"/>
            <a:chOff x="4614863" y="760413"/>
            <a:chExt cx="1752600" cy="1733550"/>
          </a:xfrm>
        </p:grpSpPr>
        <p:sp>
          <p:nvSpPr>
            <p:cNvPr id="10" name="Rounded Rectangle 9"/>
            <p:cNvSpPr/>
            <p:nvPr/>
          </p:nvSpPr>
          <p:spPr>
            <a:xfrm>
              <a:off x="4614863" y="760413"/>
              <a:ext cx="1752600" cy="173355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1" name="TextBox 33"/>
            <p:cNvSpPr txBox="1">
              <a:spLocks noChangeArrowheads="1"/>
            </p:cNvSpPr>
            <p:nvPr/>
          </p:nvSpPr>
          <p:spPr bwMode="auto">
            <a:xfrm>
              <a:off x="4721225" y="2243138"/>
              <a:ext cx="1555750" cy="231775"/>
            </a:xfrm>
            <a:prstGeom prst="rect">
              <a:avLst/>
            </a:prstGeom>
            <a:noFill/>
            <a:ln w="9525">
              <a:noFill/>
              <a:miter lim="800000"/>
              <a:headEnd/>
              <a:tailEnd/>
            </a:ln>
          </p:spPr>
          <p:txBody>
            <a:bodyPr>
              <a:spAutoFit/>
            </a:bodyPr>
            <a:lstStyle/>
            <a:p>
              <a:pPr algn="ctr"/>
              <a:r>
                <a:rPr lang="en-US" sz="900" b="1" dirty="0">
                  <a:latin typeface="Helvetica Neue"/>
                  <a:ea typeface="Verdana" pitchFamily="34" charset="0"/>
                  <a:cs typeface="Helvetica Neue"/>
                </a:rPr>
                <a:t>region</a:t>
              </a:r>
            </a:p>
          </p:txBody>
        </p:sp>
      </p:grpSp>
      <p:grpSp>
        <p:nvGrpSpPr>
          <p:cNvPr id="12" name="Group 11"/>
          <p:cNvGrpSpPr/>
          <p:nvPr/>
        </p:nvGrpSpPr>
        <p:grpSpPr>
          <a:xfrm>
            <a:off x="6743700" y="738000"/>
            <a:ext cx="1752600" cy="1733550"/>
            <a:chOff x="6743700" y="760413"/>
            <a:chExt cx="1752600" cy="1733550"/>
          </a:xfrm>
        </p:grpSpPr>
        <p:grpSp>
          <p:nvGrpSpPr>
            <p:cNvPr id="13" name="Group 21"/>
            <p:cNvGrpSpPr>
              <a:grpSpLocks/>
            </p:cNvGrpSpPr>
            <p:nvPr/>
          </p:nvGrpSpPr>
          <p:grpSpPr bwMode="auto">
            <a:xfrm>
              <a:off x="6743700" y="760413"/>
              <a:ext cx="1752600" cy="1733550"/>
              <a:chOff x="545458" y="4783771"/>
              <a:chExt cx="2293787" cy="1733798"/>
            </a:xfrm>
          </p:grpSpPr>
          <p:sp>
            <p:nvSpPr>
              <p:cNvPr id="15"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16"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14" name="TextBox 34"/>
            <p:cNvSpPr txBox="1">
              <a:spLocks noChangeArrowheads="1"/>
            </p:cNvSpPr>
            <p:nvPr/>
          </p:nvSpPr>
          <p:spPr bwMode="auto">
            <a:xfrm>
              <a:off x="6851650" y="2251075"/>
              <a:ext cx="1555750" cy="230188"/>
            </a:xfrm>
            <a:prstGeom prst="rect">
              <a:avLst/>
            </a:prstGeom>
            <a:noFill/>
            <a:ln w="9525">
              <a:noFill/>
              <a:miter lim="800000"/>
              <a:headEnd/>
              <a:tailEnd/>
            </a:ln>
          </p:spPr>
          <p:txBody>
            <a:bodyPr>
              <a:spAutoFit/>
            </a:bodyPr>
            <a:lstStyle/>
            <a:p>
              <a:pPr algn="ctr"/>
              <a:r>
                <a:rPr lang="en-US" sz="900" b="1" dirty="0">
                  <a:solidFill>
                    <a:srgbClr val="6F2927"/>
                  </a:solidFill>
                  <a:latin typeface="Helvetica Neue"/>
                  <a:ea typeface="Verdana" pitchFamily="34" charset="0"/>
                  <a:cs typeface="Helvetica Neue"/>
                </a:rPr>
                <a:t>security group</a:t>
              </a:r>
            </a:p>
          </p:txBody>
        </p:sp>
      </p:grpSp>
      <p:sp>
        <p:nvSpPr>
          <p:cNvPr id="18" name="TextBox 35"/>
          <p:cNvSpPr txBox="1">
            <a:spLocks noChangeArrowheads="1"/>
          </p:cNvSpPr>
          <p:nvPr/>
        </p:nvSpPr>
        <p:spPr bwMode="auto">
          <a:xfrm>
            <a:off x="557213" y="4195472"/>
            <a:ext cx="1557337" cy="230832"/>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Elastic Beanstalk container</a:t>
            </a:r>
          </a:p>
        </p:txBody>
      </p:sp>
      <p:sp>
        <p:nvSpPr>
          <p:cNvPr id="20" name="TextBox 36"/>
          <p:cNvSpPr txBox="1">
            <a:spLocks noChangeArrowheads="1"/>
          </p:cNvSpPr>
          <p:nvPr/>
        </p:nvSpPr>
        <p:spPr bwMode="auto">
          <a:xfrm>
            <a:off x="2655888" y="4284941"/>
            <a:ext cx="1555750" cy="231775"/>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EC2 instance contents</a:t>
            </a:r>
          </a:p>
        </p:txBody>
      </p:sp>
      <p:grpSp>
        <p:nvGrpSpPr>
          <p:cNvPr id="24" name="Group 23"/>
          <p:cNvGrpSpPr/>
          <p:nvPr/>
        </p:nvGrpSpPr>
        <p:grpSpPr>
          <a:xfrm>
            <a:off x="6750050" y="2813329"/>
            <a:ext cx="1752600" cy="1735137"/>
            <a:chOff x="6750050" y="2843213"/>
            <a:chExt cx="1752600" cy="1735137"/>
          </a:xfrm>
        </p:grpSpPr>
        <p:sp>
          <p:nvSpPr>
            <p:cNvPr id="25" name="Rounded Rectangle 24"/>
            <p:cNvSpPr/>
            <p:nvPr/>
          </p:nvSpPr>
          <p:spPr>
            <a:xfrm>
              <a:off x="6750050" y="2843213"/>
              <a:ext cx="1752600" cy="1735137"/>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6" name="TextBox 25"/>
            <p:cNvSpPr txBox="1"/>
            <p:nvPr/>
          </p:nvSpPr>
          <p:spPr>
            <a:xfrm>
              <a:off x="6838950" y="4306888"/>
              <a:ext cx="1555750" cy="230187"/>
            </a:xfrm>
            <a:prstGeom prst="rect">
              <a:avLst/>
            </a:prstGeom>
            <a:noFill/>
          </p:spPr>
          <p:txBody>
            <a:bodyPr>
              <a:spAutoFit/>
            </a:bodyPr>
            <a:lstStyle/>
            <a:p>
              <a:pPr algn="ctr" fontAlgn="auto">
                <a:spcBef>
                  <a:spcPts val="0"/>
                </a:spcBef>
                <a:spcAft>
                  <a:spcPts val="0"/>
                </a:spcAft>
                <a:defRPr/>
              </a:pPr>
              <a:r>
                <a:rPr lang="en-US" sz="900" b="1" dirty="0">
                  <a:solidFill>
                    <a:schemeClr val="bg1">
                      <a:lumMod val="50000"/>
                    </a:schemeClr>
                  </a:solidFill>
                  <a:latin typeface="Helvetica Neue"/>
                  <a:cs typeface="Helvetica Neue"/>
                </a:rPr>
                <a:t>server contents</a:t>
              </a:r>
            </a:p>
          </p:txBody>
        </p:sp>
      </p:grpSp>
      <p:grpSp>
        <p:nvGrpSpPr>
          <p:cNvPr id="21" name="Group 20"/>
          <p:cNvGrpSpPr/>
          <p:nvPr/>
        </p:nvGrpSpPr>
        <p:grpSpPr>
          <a:xfrm>
            <a:off x="4629150" y="2794279"/>
            <a:ext cx="1752600" cy="1733550"/>
            <a:chOff x="4629150" y="2824163"/>
            <a:chExt cx="1752600" cy="1733550"/>
          </a:xfrm>
        </p:grpSpPr>
        <p:sp>
          <p:nvSpPr>
            <p:cNvPr id="22" name="Rounded Rectangle 21"/>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3" name="TextBox 37"/>
            <p:cNvSpPr txBox="1">
              <a:spLocks noChangeArrowheads="1"/>
            </p:cNvSpPr>
            <p:nvPr/>
          </p:nvSpPr>
          <p:spPr bwMode="auto">
            <a:xfrm>
              <a:off x="4721225" y="4314825"/>
              <a:ext cx="1555750" cy="231775"/>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VPC subnet</a:t>
              </a:r>
            </a:p>
          </p:txBody>
        </p:sp>
      </p:grpSp>
      <p:pic>
        <p:nvPicPr>
          <p:cNvPr id="36" name="Picture 35"/>
          <p:cNvPicPr>
            <a:picLocks noChangeAspect="1"/>
          </p:cNvPicPr>
          <p:nvPr/>
        </p:nvPicPr>
        <p:blipFill>
          <a:blip r:embed="rId2"/>
          <a:stretch>
            <a:fillRect/>
          </a:stretch>
        </p:blipFill>
        <p:spPr>
          <a:xfrm>
            <a:off x="4808538" y="2631887"/>
            <a:ext cx="215900" cy="241300"/>
          </a:xfrm>
          <a:prstGeom prst="rect">
            <a:avLst/>
          </a:prstGeom>
        </p:spPr>
      </p:pic>
      <p:sp>
        <p:nvSpPr>
          <p:cNvPr id="17" name="Rounded Rectangle 16"/>
          <p:cNvSpPr/>
          <p:nvPr/>
        </p:nvSpPr>
        <p:spPr>
          <a:xfrm>
            <a:off x="442913" y="2794279"/>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65" y="2582465"/>
            <a:ext cx="504270" cy="504270"/>
          </a:xfrm>
          <a:prstGeom prst="rect">
            <a:avLst/>
          </a:prstGeom>
        </p:spPr>
      </p:pic>
      <p:sp>
        <p:nvSpPr>
          <p:cNvPr id="19" name="Rounded Rectangle 18"/>
          <p:cNvSpPr/>
          <p:nvPr/>
        </p:nvSpPr>
        <p:spPr>
          <a:xfrm>
            <a:off x="2536825" y="2794279"/>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pic>
        <p:nvPicPr>
          <p:cNvPr id="31" name="Picture 3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0483" y="2552514"/>
            <a:ext cx="512064" cy="512064"/>
          </a:xfrm>
          <a:prstGeom prst="rect">
            <a:avLst/>
          </a:prstGeom>
        </p:spPr>
      </p:pic>
      <p:sp>
        <p:nvSpPr>
          <p:cNvPr id="33" name="Rectangle 32"/>
          <p:cNvSpPr/>
          <p:nvPr/>
        </p:nvSpPr>
        <p:spPr>
          <a:xfrm>
            <a:off x="212378" y="4723768"/>
            <a:ext cx="2353128" cy="307777"/>
          </a:xfrm>
          <a:prstGeom prst="rect">
            <a:avLst/>
          </a:prstGeom>
        </p:spPr>
        <p:txBody>
          <a:bodyPr wrap="none">
            <a:spAutoFit/>
          </a:bodyPr>
          <a:lstStyle/>
          <a:p>
            <a:r>
              <a:rPr lang="en-US" sz="1400" dirty="0">
                <a:solidFill>
                  <a:schemeClr val="bg1">
                    <a:lumMod val="65000"/>
                  </a:schemeClr>
                </a:solidFill>
                <a:latin typeface="Helvetica Neue"/>
                <a:cs typeface="Helvetica Neue"/>
              </a:rPr>
              <a:t>AWS Simple Icons: Groups</a:t>
            </a:r>
          </a:p>
        </p:txBody>
      </p:sp>
    </p:spTree>
    <p:extLst>
      <p:ext uri="{BB962C8B-B14F-4D97-AF65-F5344CB8AC3E}">
        <p14:creationId xmlns:p14="http://schemas.microsoft.com/office/powerpoint/2010/main" val="436904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87299"/>
          </a:xfrm>
        </p:spPr>
        <p:txBody>
          <a:bodyPr>
            <a:normAutofit/>
          </a:bodyPr>
          <a:lstStyle/>
          <a:p>
            <a:r>
              <a:rPr lang="en-US" b="0" dirty="0">
                <a:latin typeface="Helvetica Neue"/>
                <a:cs typeface="Helvetica Neue"/>
              </a:rPr>
              <a:t>Groups</a:t>
            </a:r>
          </a:p>
        </p:txBody>
      </p:sp>
      <p:sp>
        <p:nvSpPr>
          <p:cNvPr id="3" name="Rounded Rectangle 2"/>
          <p:cNvSpPr/>
          <p:nvPr/>
        </p:nvSpPr>
        <p:spPr>
          <a:xfrm>
            <a:off x="2562225" y="1250857"/>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4" name="Rounded Rectangle 3"/>
          <p:cNvSpPr/>
          <p:nvPr/>
        </p:nvSpPr>
        <p:spPr>
          <a:xfrm>
            <a:off x="468313" y="1250857"/>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35"/>
          <p:cNvSpPr txBox="1">
            <a:spLocks noChangeArrowheads="1"/>
          </p:cNvSpPr>
          <p:nvPr/>
        </p:nvSpPr>
        <p:spPr bwMode="auto">
          <a:xfrm>
            <a:off x="557213" y="2748995"/>
            <a:ext cx="1557337" cy="230832"/>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virtual private cloud</a:t>
            </a:r>
          </a:p>
        </p:txBody>
      </p:sp>
      <p:sp>
        <p:nvSpPr>
          <p:cNvPr id="6" name="TextBox 5"/>
          <p:cNvSpPr txBox="1">
            <a:spLocks noChangeArrowheads="1"/>
          </p:cNvSpPr>
          <p:nvPr/>
        </p:nvSpPr>
        <p:spPr bwMode="auto">
          <a:xfrm>
            <a:off x="2681288" y="2748995"/>
            <a:ext cx="1557337" cy="230832"/>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AWS cloud</a:t>
            </a:r>
          </a:p>
        </p:txBody>
      </p:sp>
      <p:grpSp>
        <p:nvGrpSpPr>
          <p:cNvPr id="7" name="Group 6"/>
          <p:cNvGrpSpPr/>
          <p:nvPr/>
        </p:nvGrpSpPr>
        <p:grpSpPr>
          <a:xfrm>
            <a:off x="4676775" y="1248662"/>
            <a:ext cx="1752600" cy="1733550"/>
            <a:chOff x="4676775" y="4879368"/>
            <a:chExt cx="1752600" cy="1733550"/>
          </a:xfrm>
        </p:grpSpPr>
        <p:sp>
          <p:nvSpPr>
            <p:cNvPr id="8" name="Rounded Rectangle 7"/>
            <p:cNvSpPr/>
            <p:nvPr/>
          </p:nvSpPr>
          <p:spPr>
            <a:xfrm>
              <a:off x="4676775" y="4879368"/>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9" name="TextBox 37"/>
            <p:cNvSpPr txBox="1">
              <a:spLocks noChangeArrowheads="1"/>
            </p:cNvSpPr>
            <p:nvPr/>
          </p:nvSpPr>
          <p:spPr bwMode="auto">
            <a:xfrm>
              <a:off x="4768850" y="6370030"/>
              <a:ext cx="1555750" cy="231775"/>
            </a:xfrm>
            <a:prstGeom prst="rect">
              <a:avLst/>
            </a:prstGeom>
            <a:noFill/>
            <a:ln w="9525">
              <a:noFill/>
              <a:miter lim="800000"/>
              <a:headEnd/>
              <a:tailEnd/>
            </a:ln>
          </p:spPr>
          <p:txBody>
            <a:bodyPr>
              <a:spAutoFit/>
            </a:bodyPr>
            <a:lstStyle/>
            <a:p>
              <a:pPr algn="ctr"/>
              <a:r>
                <a:rPr lang="en-US" sz="900" dirty="0">
                  <a:latin typeface="Helvetica Neue"/>
                  <a:ea typeface="Verdana" pitchFamily="34" charset="0"/>
                  <a:cs typeface="Helvetica Neue"/>
                </a:rPr>
                <a:t>corporate data center</a:t>
              </a:r>
            </a:p>
          </p:txBody>
        </p:sp>
      </p:grpSp>
      <p:pic>
        <p:nvPicPr>
          <p:cNvPr id="13" name="Picture 12" descr="VPC-Clou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81" y="884409"/>
            <a:ext cx="599171" cy="599171"/>
          </a:xfrm>
          <a:prstGeom prst="rect">
            <a:avLst/>
          </a:prstGeom>
        </p:spPr>
      </p:pic>
      <p:pic>
        <p:nvPicPr>
          <p:cNvPr id="15" name="Picture 14" descr="AWS-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554" y="882242"/>
            <a:ext cx="603504" cy="603504"/>
          </a:xfrm>
          <a:prstGeom prst="rect">
            <a:avLst/>
          </a:prstGeom>
        </p:spPr>
      </p:pic>
      <p:pic>
        <p:nvPicPr>
          <p:cNvPr id="17" name="Picture 16" descr="Corporate-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102" y="918881"/>
            <a:ext cx="573651" cy="573651"/>
          </a:xfrm>
          <a:prstGeom prst="rect">
            <a:avLst/>
          </a:prstGeom>
        </p:spPr>
      </p:pic>
      <p:sp>
        <p:nvSpPr>
          <p:cNvPr id="14" name="Rectangle 13"/>
          <p:cNvSpPr/>
          <p:nvPr/>
        </p:nvSpPr>
        <p:spPr>
          <a:xfrm>
            <a:off x="212378" y="4723768"/>
            <a:ext cx="2353128" cy="307777"/>
          </a:xfrm>
          <a:prstGeom prst="rect">
            <a:avLst/>
          </a:prstGeom>
        </p:spPr>
        <p:txBody>
          <a:bodyPr wrap="none">
            <a:spAutoFit/>
          </a:bodyPr>
          <a:lstStyle/>
          <a:p>
            <a:r>
              <a:rPr lang="en-US" sz="1400" dirty="0">
                <a:solidFill>
                  <a:schemeClr val="bg1">
                    <a:lumMod val="65000"/>
                  </a:schemeClr>
                </a:solidFill>
                <a:latin typeface="Helvetica Neue"/>
                <a:cs typeface="Helvetica Neue"/>
              </a:rPr>
              <a:t>AWS Simple Icons: Groups</a:t>
            </a:r>
          </a:p>
        </p:txBody>
      </p:sp>
    </p:spTree>
    <p:extLst>
      <p:ext uri="{BB962C8B-B14F-4D97-AF65-F5344CB8AC3E}">
        <p14:creationId xmlns:p14="http://schemas.microsoft.com/office/powerpoint/2010/main" val="4285801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a:spLocks noChangeArrowheads="1"/>
          </p:cNvSpPr>
          <p:nvPr/>
        </p:nvSpPr>
        <p:spPr bwMode="auto">
          <a:xfrm>
            <a:off x="313204" y="196476"/>
            <a:ext cx="6069013" cy="276225"/>
          </a:xfrm>
          <a:prstGeom prst="rect">
            <a:avLst/>
          </a:prstGeom>
          <a:noFill/>
          <a:ln w="9525">
            <a:noFill/>
            <a:miter lim="800000"/>
            <a:headEnd/>
            <a:tailEnd/>
          </a:ln>
        </p:spPr>
        <p:txBody>
          <a:bodyPr>
            <a:spAutoFit/>
          </a:bodyPr>
          <a:lstStyle/>
          <a:p>
            <a:r>
              <a:rPr lang="en-US" sz="1200" b="1" dirty="0">
                <a:latin typeface="Helvetica Neue"/>
                <a:ea typeface="Verdana" pitchFamily="34" charset="0"/>
                <a:cs typeface="Helvetica Neue"/>
              </a:rPr>
              <a:t>Example 1</a:t>
            </a:r>
            <a:r>
              <a:rPr lang="en-US" sz="1200" dirty="0">
                <a:latin typeface="Helvetica Neue"/>
                <a:ea typeface="Verdana" pitchFamily="34" charset="0"/>
                <a:cs typeface="Helvetica Neue"/>
              </a:rPr>
              <a:t>: 2-Tier Auto-scalable Web Application Architecture in 1 AZ</a:t>
            </a:r>
          </a:p>
        </p:txBody>
      </p:sp>
      <p:grpSp>
        <p:nvGrpSpPr>
          <p:cNvPr id="3" name="Group 2"/>
          <p:cNvGrpSpPr/>
          <p:nvPr/>
        </p:nvGrpSpPr>
        <p:grpSpPr>
          <a:xfrm>
            <a:off x="3137647" y="1683437"/>
            <a:ext cx="2225323" cy="1407692"/>
            <a:chOff x="463550" y="760413"/>
            <a:chExt cx="1709738" cy="1737602"/>
          </a:xfrm>
        </p:grpSpPr>
        <p:sp>
          <p:nvSpPr>
            <p:cNvPr id="4" name="Rounded Rectangle 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Helvetica Neue"/>
                <a:cs typeface="Helvetica Neue"/>
              </a:endParaRPr>
            </a:p>
          </p:txBody>
        </p:sp>
        <p:sp>
          <p:nvSpPr>
            <p:cNvPr id="5" name="TextBox 31"/>
            <p:cNvSpPr txBox="1">
              <a:spLocks noChangeArrowheads="1"/>
            </p:cNvSpPr>
            <p:nvPr/>
          </p:nvSpPr>
          <p:spPr bwMode="auto">
            <a:xfrm>
              <a:off x="546100" y="2251075"/>
              <a:ext cx="1555750" cy="246940"/>
            </a:xfrm>
            <a:prstGeom prst="rect">
              <a:avLst/>
            </a:prstGeom>
            <a:noFill/>
            <a:ln w="9525">
              <a:noFill/>
              <a:miter lim="800000"/>
              <a:headEnd/>
              <a:tailEnd/>
            </a:ln>
          </p:spPr>
          <p:txBody>
            <a:bodyPr>
              <a:spAutoFit/>
            </a:bodyPr>
            <a:lstStyle/>
            <a:p>
              <a:pPr algn="ctr"/>
              <a:r>
                <a:rPr lang="en-US" sz="700" b="1" dirty="0">
                  <a:solidFill>
                    <a:srgbClr val="414042"/>
                  </a:solidFill>
                  <a:latin typeface="Helvetica Neue"/>
                  <a:ea typeface="Verdana" pitchFamily="34" charset="0"/>
                  <a:cs typeface="Helvetica Neue"/>
                </a:rPr>
                <a:t>Auto Scaling group</a:t>
              </a:r>
            </a:p>
          </p:txBody>
        </p:sp>
      </p:grpSp>
      <p:grpSp>
        <p:nvGrpSpPr>
          <p:cNvPr id="6" name="Group 5"/>
          <p:cNvGrpSpPr/>
          <p:nvPr/>
        </p:nvGrpSpPr>
        <p:grpSpPr>
          <a:xfrm>
            <a:off x="3010647" y="1571778"/>
            <a:ext cx="2465614" cy="2843339"/>
            <a:chOff x="2549525" y="760413"/>
            <a:chExt cx="1689100" cy="1733550"/>
          </a:xfrm>
        </p:grpSpPr>
        <p:sp>
          <p:nvSpPr>
            <p:cNvPr id="7" name="Rounded Rectangle 6"/>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Helvetica Neue"/>
                <a:cs typeface="Helvetica Neue"/>
              </a:endParaRPr>
            </a:p>
          </p:txBody>
        </p:sp>
        <p:sp>
          <p:nvSpPr>
            <p:cNvPr id="8" name="TextBox 32"/>
            <p:cNvSpPr txBox="1">
              <a:spLocks noChangeArrowheads="1"/>
            </p:cNvSpPr>
            <p:nvPr/>
          </p:nvSpPr>
          <p:spPr bwMode="auto">
            <a:xfrm>
              <a:off x="2605191" y="2351726"/>
              <a:ext cx="1557338" cy="121971"/>
            </a:xfrm>
            <a:prstGeom prst="rect">
              <a:avLst/>
            </a:prstGeom>
            <a:noFill/>
            <a:ln w="9525">
              <a:noFill/>
              <a:miter lim="800000"/>
              <a:headEnd/>
              <a:tailEnd/>
            </a:ln>
          </p:spPr>
          <p:txBody>
            <a:bodyPr anchor="ctr" anchorCtr="0">
              <a:spAutoFit/>
            </a:bodyPr>
            <a:lstStyle/>
            <a:p>
              <a:pPr algn="ctr"/>
              <a:r>
                <a:rPr lang="en-US" sz="700" b="1" dirty="0">
                  <a:solidFill>
                    <a:srgbClr val="F7981F"/>
                  </a:solidFill>
                  <a:latin typeface="Helvetica Neue"/>
                  <a:ea typeface="Verdana" pitchFamily="34" charset="0"/>
                  <a:cs typeface="Helvetica Neue"/>
                </a:rPr>
                <a:t>Availability Zone #1</a:t>
              </a:r>
            </a:p>
          </p:txBody>
        </p:sp>
      </p:grpSp>
      <p:cxnSp>
        <p:nvCxnSpPr>
          <p:cNvPr id="9" name="Straight Connector 8"/>
          <p:cNvCxnSpPr/>
          <p:nvPr/>
        </p:nvCxnSpPr>
        <p:spPr>
          <a:xfrm flipH="1">
            <a:off x="1957294" y="2137924"/>
            <a:ext cx="1180354" cy="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01305" y="892387"/>
            <a:ext cx="3350" cy="1229249"/>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08627" y="610589"/>
            <a:ext cx="1795735" cy="307777"/>
          </a:xfrm>
          <a:prstGeom prst="rect">
            <a:avLst/>
          </a:prstGeom>
          <a:noFill/>
        </p:spPr>
        <p:txBody>
          <a:bodyPr wrap="square" rtlCol="0">
            <a:spAutoFit/>
          </a:bodyPr>
          <a:lstStyle/>
          <a:p>
            <a:pPr algn="ctr"/>
            <a:r>
              <a:rPr lang="en-US" sz="1400" dirty="0">
                <a:latin typeface="Helvetica Neue"/>
                <a:cs typeface="Helvetica Neue"/>
              </a:rPr>
              <a:t>www.example.com</a:t>
            </a:r>
          </a:p>
        </p:txBody>
      </p:sp>
      <p:pic>
        <p:nvPicPr>
          <p:cNvPr id="18" name="Picture 17"/>
          <p:cNvPicPr>
            <a:picLocks noChangeAspect="1"/>
          </p:cNvPicPr>
          <p:nvPr/>
        </p:nvPicPr>
        <p:blipFill>
          <a:blip r:embed="rId2"/>
          <a:stretch>
            <a:fillRect/>
          </a:stretch>
        </p:blipFill>
        <p:spPr>
          <a:xfrm>
            <a:off x="3984595" y="3332051"/>
            <a:ext cx="364742" cy="472507"/>
          </a:xfrm>
          <a:prstGeom prst="rect">
            <a:avLst/>
          </a:prstGeom>
        </p:spPr>
      </p:pic>
      <p:pic>
        <p:nvPicPr>
          <p:cNvPr id="19" name="Picture 18"/>
          <p:cNvPicPr>
            <a:picLocks noChangeAspect="1"/>
          </p:cNvPicPr>
          <p:nvPr/>
        </p:nvPicPr>
        <p:blipFill>
          <a:blip r:embed="rId3"/>
          <a:stretch>
            <a:fillRect/>
          </a:stretch>
        </p:blipFill>
        <p:spPr>
          <a:xfrm>
            <a:off x="3531434" y="1947929"/>
            <a:ext cx="551151" cy="592748"/>
          </a:xfrm>
          <a:prstGeom prst="rect">
            <a:avLst/>
          </a:prstGeom>
        </p:spPr>
      </p:pic>
      <p:grpSp>
        <p:nvGrpSpPr>
          <p:cNvPr id="21" name="Group 20"/>
          <p:cNvGrpSpPr/>
          <p:nvPr/>
        </p:nvGrpSpPr>
        <p:grpSpPr>
          <a:xfrm>
            <a:off x="3680444" y="3184194"/>
            <a:ext cx="977909" cy="908890"/>
            <a:chOff x="6743700" y="760413"/>
            <a:chExt cx="1752600" cy="1804331"/>
          </a:xfrm>
        </p:grpSpPr>
        <p:grpSp>
          <p:nvGrpSpPr>
            <p:cNvPr id="22" name="Group 21"/>
            <p:cNvGrpSpPr>
              <a:grpSpLocks/>
            </p:cNvGrpSpPr>
            <p:nvPr/>
          </p:nvGrpSpPr>
          <p:grpSpPr bwMode="auto">
            <a:xfrm>
              <a:off x="6743700" y="760413"/>
              <a:ext cx="1752600" cy="1733550"/>
              <a:chOff x="545458" y="4783771"/>
              <a:chExt cx="2293787" cy="1733798"/>
            </a:xfrm>
          </p:grpSpPr>
          <p:sp>
            <p:nvSpPr>
              <p:cNvPr id="24" name="Rounded Rectangle 23"/>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Helvetica Neue"/>
                  <a:cs typeface="Helvetica Neue"/>
                </a:endParaRPr>
              </a:p>
            </p:txBody>
          </p:sp>
          <p:sp>
            <p:nvSpPr>
              <p:cNvPr id="25" name="Rounded Rectangle 24"/>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Helvetica Neue"/>
                  <a:cs typeface="Helvetica Neue"/>
                </a:endParaRPr>
              </a:p>
            </p:txBody>
          </p:sp>
        </p:grpSp>
        <p:sp>
          <p:nvSpPr>
            <p:cNvPr id="23" name="TextBox 34"/>
            <p:cNvSpPr txBox="1">
              <a:spLocks noChangeArrowheads="1"/>
            </p:cNvSpPr>
            <p:nvPr/>
          </p:nvSpPr>
          <p:spPr bwMode="auto">
            <a:xfrm>
              <a:off x="6851651" y="2167594"/>
              <a:ext cx="1555749" cy="397150"/>
            </a:xfrm>
            <a:prstGeom prst="rect">
              <a:avLst/>
            </a:prstGeom>
            <a:noFill/>
            <a:ln w="9525">
              <a:noFill/>
              <a:miter lim="800000"/>
              <a:headEnd/>
              <a:tailEnd/>
            </a:ln>
          </p:spPr>
          <p:txBody>
            <a:bodyPr anchor="ctr" anchorCtr="0">
              <a:spAutoFit/>
            </a:bodyPr>
            <a:lstStyle/>
            <a:p>
              <a:pPr algn="ctr"/>
              <a:r>
                <a:rPr lang="en-US" sz="700" b="1" dirty="0">
                  <a:solidFill>
                    <a:srgbClr val="6F2927"/>
                  </a:solidFill>
                  <a:latin typeface="Helvetica Neue"/>
                  <a:ea typeface="Verdana" pitchFamily="34" charset="0"/>
                  <a:cs typeface="Helvetica Neue"/>
                </a:rPr>
                <a:t>security group</a:t>
              </a:r>
            </a:p>
          </p:txBody>
        </p:sp>
      </p:grpSp>
      <p:grpSp>
        <p:nvGrpSpPr>
          <p:cNvPr id="26" name="Group 25"/>
          <p:cNvGrpSpPr/>
          <p:nvPr/>
        </p:nvGrpSpPr>
        <p:grpSpPr>
          <a:xfrm>
            <a:off x="3314386" y="1801634"/>
            <a:ext cx="977909" cy="1033917"/>
            <a:chOff x="6743700" y="760413"/>
            <a:chExt cx="1752600" cy="1777745"/>
          </a:xfrm>
        </p:grpSpPr>
        <p:grpSp>
          <p:nvGrpSpPr>
            <p:cNvPr id="27" name="Group 26"/>
            <p:cNvGrpSpPr>
              <a:grpSpLocks/>
            </p:cNvGrpSpPr>
            <p:nvPr/>
          </p:nvGrpSpPr>
          <p:grpSpPr bwMode="auto">
            <a:xfrm>
              <a:off x="6743700" y="760413"/>
              <a:ext cx="1752600" cy="1733550"/>
              <a:chOff x="545458" y="4783771"/>
              <a:chExt cx="2293787" cy="1733798"/>
            </a:xfrm>
          </p:grpSpPr>
          <p:sp>
            <p:nvSpPr>
              <p:cNvPr id="29" name="Rounded Rectangle 28"/>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30" name="Rounded Rectangle 29"/>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grpSp>
        <p:sp>
          <p:nvSpPr>
            <p:cNvPr id="28" name="TextBox 34"/>
            <p:cNvSpPr txBox="1">
              <a:spLocks noChangeArrowheads="1"/>
            </p:cNvSpPr>
            <p:nvPr/>
          </p:nvSpPr>
          <p:spPr bwMode="auto">
            <a:xfrm>
              <a:off x="6851651" y="2194178"/>
              <a:ext cx="1555749" cy="343980"/>
            </a:xfrm>
            <a:prstGeom prst="rect">
              <a:avLst/>
            </a:prstGeom>
            <a:noFill/>
            <a:ln w="9525">
              <a:noFill/>
              <a:miter lim="800000"/>
              <a:headEnd/>
              <a:tailEnd/>
            </a:ln>
          </p:spPr>
          <p:txBody>
            <a:bodyPr anchor="ctr" anchorCtr="0">
              <a:spAutoFit/>
            </a:bodyPr>
            <a:lstStyle/>
            <a:p>
              <a:pPr algn="ctr"/>
              <a:r>
                <a:rPr lang="en-US" sz="700" b="1" dirty="0">
                  <a:solidFill>
                    <a:srgbClr val="414042"/>
                  </a:solidFill>
                  <a:latin typeface="Arial"/>
                  <a:ea typeface="Verdana" pitchFamily="34" charset="0"/>
                  <a:cs typeface="Arial"/>
                </a:rPr>
                <a:t>security group</a:t>
              </a:r>
            </a:p>
          </p:txBody>
        </p:sp>
      </p:grpSp>
      <p:sp>
        <p:nvSpPr>
          <p:cNvPr id="31" name="TextBox 30"/>
          <p:cNvSpPr txBox="1"/>
          <p:nvPr/>
        </p:nvSpPr>
        <p:spPr>
          <a:xfrm>
            <a:off x="4450742" y="2121636"/>
            <a:ext cx="772969" cy="215444"/>
          </a:xfrm>
          <a:prstGeom prst="rect">
            <a:avLst/>
          </a:prstGeom>
          <a:noFill/>
        </p:spPr>
        <p:txBody>
          <a:bodyPr wrap="none" rtlCol="0">
            <a:spAutoFit/>
          </a:bodyPr>
          <a:lstStyle/>
          <a:p>
            <a:pPr algn="ctr"/>
            <a:r>
              <a:rPr lang="en-US" sz="800" b="1" dirty="0">
                <a:latin typeface="Helvetica Neue"/>
                <a:cs typeface="Helvetica Neue"/>
              </a:rPr>
              <a:t>root volume</a:t>
            </a:r>
          </a:p>
        </p:txBody>
      </p:sp>
      <p:sp>
        <p:nvSpPr>
          <p:cNvPr id="32" name="TextBox 31"/>
          <p:cNvSpPr txBox="1"/>
          <p:nvPr/>
        </p:nvSpPr>
        <p:spPr>
          <a:xfrm>
            <a:off x="4438175" y="2728706"/>
            <a:ext cx="813043" cy="215444"/>
          </a:xfrm>
          <a:prstGeom prst="rect">
            <a:avLst/>
          </a:prstGeom>
          <a:noFill/>
        </p:spPr>
        <p:txBody>
          <a:bodyPr wrap="none" rtlCol="0">
            <a:spAutoFit/>
          </a:bodyPr>
          <a:lstStyle/>
          <a:p>
            <a:pPr algn="ctr"/>
            <a:r>
              <a:rPr lang="en-US" sz="800" b="1" dirty="0">
                <a:latin typeface="Helvetica Neue"/>
                <a:cs typeface="Helvetica Neue"/>
              </a:rPr>
              <a:t>data volume</a:t>
            </a:r>
          </a:p>
        </p:txBody>
      </p:sp>
      <p:sp>
        <p:nvSpPr>
          <p:cNvPr id="33" name="TextBox 32"/>
          <p:cNvSpPr txBox="1"/>
          <p:nvPr/>
        </p:nvSpPr>
        <p:spPr>
          <a:xfrm>
            <a:off x="6210858" y="636373"/>
            <a:ext cx="2163672" cy="307777"/>
          </a:xfrm>
          <a:prstGeom prst="rect">
            <a:avLst/>
          </a:prstGeom>
          <a:noFill/>
        </p:spPr>
        <p:txBody>
          <a:bodyPr wrap="square" rtlCol="0">
            <a:spAutoFit/>
          </a:bodyPr>
          <a:lstStyle/>
          <a:p>
            <a:pPr algn="ctr"/>
            <a:r>
              <a:rPr lang="en-US" sz="1400" dirty="0">
                <a:latin typeface="Helvetica Neue"/>
                <a:cs typeface="Helvetica Neue"/>
              </a:rPr>
              <a:t>media.example.com</a:t>
            </a:r>
          </a:p>
        </p:txBody>
      </p:sp>
      <p:sp>
        <p:nvSpPr>
          <p:cNvPr id="34" name="TextBox 33"/>
          <p:cNvSpPr txBox="1"/>
          <p:nvPr/>
        </p:nvSpPr>
        <p:spPr>
          <a:xfrm>
            <a:off x="1406509" y="2321598"/>
            <a:ext cx="999021" cy="338554"/>
          </a:xfrm>
          <a:prstGeom prst="rect">
            <a:avLst/>
          </a:prstGeom>
          <a:noFill/>
        </p:spPr>
        <p:txBody>
          <a:bodyPr wrap="square" rtlCol="0">
            <a:spAutoFit/>
          </a:bodyPr>
          <a:lstStyle/>
          <a:p>
            <a:pPr algn="ctr"/>
            <a:r>
              <a:rPr lang="en-US" sz="800" b="1" dirty="0">
                <a:latin typeface="Helvetica Neue"/>
                <a:cs typeface="Helvetica Neue"/>
              </a:rPr>
              <a:t>Elastic Load Balancing</a:t>
            </a:r>
          </a:p>
        </p:txBody>
      </p:sp>
      <p:cxnSp>
        <p:nvCxnSpPr>
          <p:cNvPr id="35" name="Straight Connector 34"/>
          <p:cNvCxnSpPr>
            <a:endCxn id="29" idx="3"/>
          </p:cNvCxnSpPr>
          <p:nvPr/>
        </p:nvCxnSpPr>
        <p:spPr>
          <a:xfrm flipH="1" flipV="1">
            <a:off x="4292295" y="2305741"/>
            <a:ext cx="2670294" cy="15857"/>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flipV="1">
            <a:off x="6267824" y="2508019"/>
            <a:ext cx="687295" cy="2073"/>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5072529" y="2495176"/>
            <a:ext cx="806824" cy="14916"/>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3" idx="2"/>
          </p:cNvCxnSpPr>
          <p:nvPr/>
        </p:nvCxnSpPr>
        <p:spPr>
          <a:xfrm>
            <a:off x="7292694" y="944150"/>
            <a:ext cx="0" cy="132035"/>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908617" y="2675454"/>
            <a:ext cx="768159" cy="338554"/>
          </a:xfrm>
          <a:prstGeom prst="rect">
            <a:avLst/>
          </a:prstGeom>
          <a:noFill/>
        </p:spPr>
        <p:txBody>
          <a:bodyPr wrap="none" rtlCol="0">
            <a:spAutoFit/>
          </a:bodyPr>
          <a:lstStyle/>
          <a:p>
            <a:pPr algn="ctr"/>
            <a:r>
              <a:rPr lang="en-US" sz="800" b="1" dirty="0">
                <a:latin typeface="Helvetica Neue"/>
                <a:cs typeface="Helvetica Neue"/>
              </a:rPr>
              <a:t>Amazon S3 </a:t>
            </a:r>
            <a:br>
              <a:rPr lang="en-US" sz="800" b="1" dirty="0">
                <a:latin typeface="Helvetica Neue"/>
                <a:cs typeface="Helvetica Neue"/>
              </a:rPr>
            </a:br>
            <a:r>
              <a:rPr lang="en-US" sz="800" b="1" dirty="0">
                <a:latin typeface="Helvetica Neue"/>
                <a:cs typeface="Helvetica Neue"/>
              </a:rPr>
              <a:t>bucket</a:t>
            </a:r>
          </a:p>
        </p:txBody>
      </p:sp>
      <p:sp>
        <p:nvSpPr>
          <p:cNvPr id="40" name="TextBox 39"/>
          <p:cNvSpPr txBox="1"/>
          <p:nvPr/>
        </p:nvSpPr>
        <p:spPr>
          <a:xfrm>
            <a:off x="5887681" y="2121636"/>
            <a:ext cx="396262" cy="215444"/>
          </a:xfrm>
          <a:prstGeom prst="rect">
            <a:avLst/>
          </a:prstGeom>
          <a:noFill/>
        </p:spPr>
        <p:txBody>
          <a:bodyPr wrap="none" rtlCol="0">
            <a:spAutoFit/>
          </a:bodyPr>
          <a:lstStyle/>
          <a:p>
            <a:pPr algn="ctr"/>
            <a:r>
              <a:rPr lang="en-US" sz="800" b="1" dirty="0">
                <a:latin typeface="Helvetica Neue"/>
                <a:cs typeface="Helvetica Neue"/>
              </a:rPr>
              <a:t>logs</a:t>
            </a:r>
          </a:p>
        </p:txBody>
      </p:sp>
      <p:sp>
        <p:nvSpPr>
          <p:cNvPr id="41" name="TextBox 40"/>
          <p:cNvSpPr txBox="1"/>
          <p:nvPr/>
        </p:nvSpPr>
        <p:spPr>
          <a:xfrm>
            <a:off x="5627443" y="2682925"/>
            <a:ext cx="855000" cy="338554"/>
          </a:xfrm>
          <a:prstGeom prst="rect">
            <a:avLst/>
          </a:prstGeom>
          <a:noFill/>
        </p:spPr>
        <p:txBody>
          <a:bodyPr wrap="square" rtlCol="0">
            <a:spAutoFit/>
          </a:bodyPr>
          <a:lstStyle/>
          <a:p>
            <a:pPr algn="ctr"/>
            <a:r>
              <a:rPr lang="en-US" sz="800" b="1" dirty="0">
                <a:latin typeface="Helvetica Neue"/>
                <a:cs typeface="Helvetica Neue"/>
              </a:rPr>
              <a:t>Amazon EBS </a:t>
            </a:r>
            <a:br>
              <a:rPr lang="en-US" sz="800" b="1" dirty="0">
                <a:latin typeface="Helvetica Neue"/>
                <a:cs typeface="Helvetica Neue"/>
              </a:rPr>
            </a:br>
            <a:r>
              <a:rPr lang="en-US" sz="800" b="1" dirty="0">
                <a:latin typeface="Helvetica Neue"/>
                <a:cs typeface="Helvetica Neue"/>
              </a:rPr>
              <a:t>snapshot</a:t>
            </a:r>
          </a:p>
        </p:txBody>
      </p:sp>
      <p:sp>
        <p:nvSpPr>
          <p:cNvPr id="43" name="TextBox 42"/>
          <p:cNvSpPr txBox="1"/>
          <p:nvPr/>
        </p:nvSpPr>
        <p:spPr>
          <a:xfrm>
            <a:off x="6748742" y="1650277"/>
            <a:ext cx="1087906" cy="338554"/>
          </a:xfrm>
          <a:prstGeom prst="rect">
            <a:avLst/>
          </a:prstGeom>
          <a:noFill/>
        </p:spPr>
        <p:txBody>
          <a:bodyPr wrap="square" rtlCol="0">
            <a:spAutoFit/>
          </a:bodyPr>
          <a:lstStyle/>
          <a:p>
            <a:pPr algn="ctr"/>
            <a:r>
              <a:rPr lang="en-US" sz="800" b="1" dirty="0">
                <a:latin typeface="Helvetica Neue"/>
                <a:cs typeface="Helvetica Neue"/>
              </a:rPr>
              <a:t>CloudFront</a:t>
            </a:r>
          </a:p>
          <a:p>
            <a:pPr algn="ctr"/>
            <a:r>
              <a:rPr lang="en-US" sz="800" b="1" dirty="0">
                <a:latin typeface="Helvetica Neue"/>
                <a:cs typeface="Helvetica Neue"/>
              </a:rPr>
              <a:t>distribution</a:t>
            </a:r>
          </a:p>
        </p:txBody>
      </p:sp>
      <p:cxnSp>
        <p:nvCxnSpPr>
          <p:cNvPr id="44" name="Straight Connector 43"/>
          <p:cNvCxnSpPr>
            <a:stCxn id="43" idx="2"/>
          </p:cNvCxnSpPr>
          <p:nvPr/>
        </p:nvCxnSpPr>
        <p:spPr>
          <a:xfrm flipH="1">
            <a:off x="7292694" y="1988831"/>
            <a:ext cx="1" cy="119154"/>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399154" y="2524470"/>
            <a:ext cx="838691" cy="215444"/>
          </a:xfrm>
          <a:prstGeom prst="rect">
            <a:avLst/>
          </a:prstGeom>
          <a:noFill/>
        </p:spPr>
        <p:txBody>
          <a:bodyPr wrap="none" rtlCol="0">
            <a:spAutoFit/>
          </a:bodyPr>
          <a:lstStyle/>
          <a:p>
            <a:pPr algn="ctr"/>
            <a:r>
              <a:rPr lang="en-US" sz="800" b="1" dirty="0">
                <a:latin typeface="Helvetica Neue"/>
                <a:cs typeface="Helvetica Neue"/>
              </a:rPr>
              <a:t>EC2 instance</a:t>
            </a:r>
          </a:p>
        </p:txBody>
      </p:sp>
      <p:sp>
        <p:nvSpPr>
          <p:cNvPr id="46" name="TextBox 45"/>
          <p:cNvSpPr txBox="1"/>
          <p:nvPr/>
        </p:nvSpPr>
        <p:spPr>
          <a:xfrm>
            <a:off x="3524637" y="2107985"/>
            <a:ext cx="575799" cy="338554"/>
          </a:xfrm>
          <a:prstGeom prst="rect">
            <a:avLst/>
          </a:prstGeom>
          <a:noFill/>
        </p:spPr>
        <p:txBody>
          <a:bodyPr wrap="none" rtlCol="0">
            <a:spAutoFit/>
          </a:bodyPr>
          <a:lstStyle/>
          <a:p>
            <a:pPr algn="ctr"/>
            <a:r>
              <a:rPr lang="en-US" sz="800" dirty="0">
                <a:solidFill>
                  <a:schemeClr val="bg1"/>
                </a:solidFill>
                <a:latin typeface="Helvetica Neue"/>
                <a:cs typeface="Helvetica Neue"/>
              </a:rPr>
              <a:t>web app</a:t>
            </a:r>
          </a:p>
          <a:p>
            <a:pPr algn="ctr"/>
            <a:r>
              <a:rPr lang="en-US" sz="800" dirty="0">
                <a:solidFill>
                  <a:schemeClr val="bg1"/>
                </a:solidFill>
                <a:latin typeface="Helvetica Neue"/>
                <a:cs typeface="Helvetica Neue"/>
              </a:rPr>
              <a:t>server</a:t>
            </a:r>
          </a:p>
        </p:txBody>
      </p:sp>
      <p:pic>
        <p:nvPicPr>
          <p:cNvPr id="62" name="Picture 61" descr="Amazon-Elastic-Load-Balac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560" y="1867647"/>
            <a:ext cx="520092" cy="520092"/>
          </a:xfrm>
          <a:prstGeom prst="rect">
            <a:avLst/>
          </a:prstGeom>
        </p:spPr>
      </p:pic>
      <p:pic>
        <p:nvPicPr>
          <p:cNvPr id="64" name="Picture 63" descr="CloudFront-Download-Distribu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851" y="1101541"/>
            <a:ext cx="521208" cy="521208"/>
          </a:xfrm>
          <a:prstGeom prst="rect">
            <a:avLst/>
          </a:prstGeom>
        </p:spPr>
      </p:pic>
      <p:pic>
        <p:nvPicPr>
          <p:cNvPr id="47" name="Picture 46" descr="Route-5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0133" y="1014874"/>
            <a:ext cx="731520" cy="731520"/>
          </a:xfrm>
          <a:prstGeom prst="rect">
            <a:avLst/>
          </a:prstGeom>
        </p:spPr>
      </p:pic>
      <p:pic>
        <p:nvPicPr>
          <p:cNvPr id="48" name="Picture 47" descr="S3-Bucke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2307" y="2072968"/>
            <a:ext cx="680222" cy="680222"/>
          </a:xfrm>
          <a:prstGeom prst="rect">
            <a:avLst/>
          </a:prstGeom>
        </p:spPr>
      </p:pic>
      <p:pic>
        <p:nvPicPr>
          <p:cNvPr id="49" name="Picture 48"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7289" y="2325759"/>
            <a:ext cx="427888" cy="427888"/>
          </a:xfrm>
          <a:prstGeom prst="rect">
            <a:avLst/>
          </a:prstGeom>
        </p:spPr>
      </p:pic>
      <p:pic>
        <p:nvPicPr>
          <p:cNvPr id="50" name="Picture 49" descr="EBS-Snap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4991" y="2339176"/>
            <a:ext cx="385362" cy="385362"/>
          </a:xfrm>
          <a:prstGeom prst="rect">
            <a:avLst/>
          </a:prstGeom>
        </p:spPr>
      </p:pic>
      <p:pic>
        <p:nvPicPr>
          <p:cNvPr id="51" name="Picture 50"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7289" y="1728112"/>
            <a:ext cx="427888" cy="427888"/>
          </a:xfrm>
          <a:prstGeom prst="rect">
            <a:avLst/>
          </a:prstGeom>
        </p:spPr>
      </p:pic>
      <p:sp>
        <p:nvSpPr>
          <p:cNvPr id="52" name="Rectangle 51"/>
          <p:cNvSpPr/>
          <p:nvPr/>
        </p:nvSpPr>
        <p:spPr>
          <a:xfrm>
            <a:off x="212378" y="4723768"/>
            <a:ext cx="2612614" cy="307777"/>
          </a:xfrm>
          <a:prstGeom prst="rect">
            <a:avLst/>
          </a:prstGeom>
        </p:spPr>
        <p:txBody>
          <a:bodyPr wrap="none">
            <a:spAutoFit/>
          </a:bodyPr>
          <a:lstStyle/>
          <a:p>
            <a:r>
              <a:rPr lang="en-US" sz="1400" dirty="0">
                <a:solidFill>
                  <a:schemeClr val="bg1">
                    <a:lumMod val="65000"/>
                  </a:schemeClr>
                </a:solidFill>
                <a:latin typeface="Helvetica Neue"/>
                <a:cs typeface="Helvetica Neue"/>
              </a:rPr>
              <a:t>AWS Simple Icons: Example 1</a:t>
            </a:r>
          </a:p>
        </p:txBody>
      </p:sp>
    </p:spTree>
    <p:extLst>
      <p:ext uri="{BB962C8B-B14F-4D97-AF65-F5344CB8AC3E}">
        <p14:creationId xmlns:p14="http://schemas.microsoft.com/office/powerpoint/2010/main" val="17523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
        <p:nvSpPr>
          <p:cNvPr id="7" name="TextBox 6"/>
          <p:cNvSpPr txBox="1"/>
          <p:nvPr/>
        </p:nvSpPr>
        <p:spPr>
          <a:xfrm>
            <a:off x="402537" y="822172"/>
            <a:ext cx="643781" cy="155632"/>
          </a:xfrm>
          <a:prstGeom prst="rect">
            <a:avLst/>
          </a:prstGeom>
          <a:noFill/>
        </p:spPr>
        <p:txBody>
          <a:bodyPr wrap="square" lIns="0" tIns="0" rIns="0" bIns="0" rtlCol="0" anchor="t">
            <a:noAutofit/>
          </a:bodyPr>
          <a:lstStyle/>
          <a:p>
            <a:pPr algn="ctr"/>
            <a:r>
              <a:rPr lang="en-US" sz="1000" b="1" dirty="0"/>
              <a:t>EC2</a:t>
            </a:r>
            <a:endParaRPr lang="en-US"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174" y="1052615"/>
            <a:ext cx="544782" cy="653738"/>
          </a:xfrm>
          <a:prstGeom prst="rect">
            <a:avLst/>
          </a:prstGeom>
        </p:spPr>
      </p:pic>
      <p:grpSp>
        <p:nvGrpSpPr>
          <p:cNvPr id="99" name="Group 98"/>
          <p:cNvGrpSpPr/>
          <p:nvPr/>
        </p:nvGrpSpPr>
        <p:grpSpPr>
          <a:xfrm>
            <a:off x="4224601" y="822171"/>
            <a:ext cx="892556" cy="884182"/>
            <a:chOff x="4185742" y="822171"/>
            <a:chExt cx="892556" cy="884182"/>
          </a:xfrm>
        </p:grpSpPr>
        <p:sp>
          <p:nvSpPr>
            <p:cNvPr id="5" name="TextBox 4"/>
            <p:cNvSpPr txBox="1"/>
            <p:nvPr/>
          </p:nvSpPr>
          <p:spPr>
            <a:xfrm>
              <a:off x="4185742" y="822171"/>
              <a:ext cx="892556" cy="155448"/>
            </a:xfrm>
            <a:prstGeom prst="rect">
              <a:avLst/>
            </a:prstGeom>
            <a:noFill/>
          </p:spPr>
          <p:txBody>
            <a:bodyPr wrap="square" lIns="0" tIns="0" rIns="0" bIns="0" rtlCol="0" anchor="t">
              <a:noAutofit/>
            </a:bodyPr>
            <a:lstStyle/>
            <a:p>
              <a:pPr algn="ctr"/>
              <a:r>
                <a:rPr lang="en-US" sz="1000" b="1" dirty="0"/>
                <a:t>EC2 Container Service</a:t>
              </a:r>
              <a:endParaRPr lang="en-US" b="1"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629" y="1225130"/>
              <a:ext cx="517543" cy="481223"/>
            </a:xfrm>
            <a:prstGeom prst="rect">
              <a:avLst/>
            </a:prstGeom>
          </p:spPr>
        </p:pic>
      </p:grpSp>
      <p:grpSp>
        <p:nvGrpSpPr>
          <p:cNvPr id="98" name="Group 97"/>
          <p:cNvGrpSpPr/>
          <p:nvPr/>
        </p:nvGrpSpPr>
        <p:grpSpPr>
          <a:xfrm>
            <a:off x="3109462" y="822171"/>
            <a:ext cx="643781" cy="884182"/>
            <a:chOff x="3109462" y="822171"/>
            <a:chExt cx="643781" cy="884182"/>
          </a:xfrm>
        </p:grpSpPr>
        <p:sp>
          <p:nvSpPr>
            <p:cNvPr id="4" name="TextBox 3"/>
            <p:cNvSpPr txBox="1"/>
            <p:nvPr/>
          </p:nvSpPr>
          <p:spPr>
            <a:xfrm>
              <a:off x="3109462" y="822171"/>
              <a:ext cx="643781" cy="155448"/>
            </a:xfrm>
            <a:prstGeom prst="rect">
              <a:avLst/>
            </a:prstGeom>
            <a:noFill/>
          </p:spPr>
          <p:txBody>
            <a:bodyPr wrap="square" lIns="0" tIns="0" rIns="0" bIns="0" rtlCol="0" anchor="t">
              <a:noAutofit/>
            </a:bodyPr>
            <a:lstStyle/>
            <a:p>
              <a:pPr algn="ctr"/>
              <a:r>
                <a:rPr lang="en-US" sz="1000" b="1" dirty="0"/>
                <a:t>Lambda</a:t>
              </a:r>
              <a:endParaRPr lang="en-US" b="1"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8961" y="1052615"/>
              <a:ext cx="544782" cy="653738"/>
            </a:xfrm>
            <a:prstGeom prst="rect">
              <a:avLst/>
            </a:prstGeom>
          </p:spPr>
        </p:pic>
      </p:grpSp>
      <p:grpSp>
        <p:nvGrpSpPr>
          <p:cNvPr id="101" name="Group 100"/>
          <p:cNvGrpSpPr/>
          <p:nvPr/>
        </p:nvGrpSpPr>
        <p:grpSpPr>
          <a:xfrm>
            <a:off x="5620413" y="822171"/>
            <a:ext cx="653738" cy="941332"/>
            <a:chOff x="5843706" y="822171"/>
            <a:chExt cx="653738" cy="941332"/>
          </a:xfrm>
        </p:grpSpPr>
        <p:sp>
          <p:nvSpPr>
            <p:cNvPr id="6" name="TextBox 5"/>
            <p:cNvSpPr txBox="1"/>
            <p:nvPr/>
          </p:nvSpPr>
          <p:spPr>
            <a:xfrm>
              <a:off x="5848685" y="822171"/>
              <a:ext cx="643781" cy="155448"/>
            </a:xfrm>
            <a:prstGeom prst="rect">
              <a:avLst/>
            </a:prstGeom>
            <a:noFill/>
          </p:spPr>
          <p:txBody>
            <a:bodyPr wrap="square" lIns="0" tIns="0" rIns="0" bIns="0" rtlCol="0" anchor="t">
              <a:noAutofit/>
            </a:bodyPr>
            <a:lstStyle/>
            <a:p>
              <a:pPr algn="ctr"/>
              <a:r>
                <a:rPr lang="en-US" sz="1000" b="1" dirty="0"/>
                <a:t>Elastic Beanstalk</a:t>
              </a:r>
              <a:endParaRPr lang="en-US" b="1"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3706" y="1109765"/>
              <a:ext cx="653738" cy="653738"/>
            </a:xfrm>
            <a:prstGeom prst="rect">
              <a:avLst/>
            </a:prstGeom>
          </p:spPr>
        </p:pic>
      </p:grpSp>
      <p:sp>
        <p:nvSpPr>
          <p:cNvPr id="68" name="TextBox 67"/>
          <p:cNvSpPr txBox="1"/>
          <p:nvPr/>
        </p:nvSpPr>
        <p:spPr>
          <a:xfrm>
            <a:off x="402537" y="1873259"/>
            <a:ext cx="643781" cy="155632"/>
          </a:xfrm>
          <a:prstGeom prst="rect">
            <a:avLst/>
          </a:prstGeom>
          <a:noFill/>
        </p:spPr>
        <p:txBody>
          <a:bodyPr wrap="square" lIns="0" tIns="0" rIns="0" bIns="0" rtlCol="0" anchor="t">
            <a:noAutofit/>
          </a:bodyPr>
          <a:lstStyle/>
          <a:p>
            <a:pPr algn="ctr"/>
            <a:r>
              <a:rPr lang="en-US" sz="800" b="1" dirty="0"/>
              <a:t>Instance</a:t>
            </a:r>
            <a:endParaRPr lang="en-US" sz="1400" b="1" dirty="0"/>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174" y="2176103"/>
            <a:ext cx="544782" cy="585136"/>
          </a:xfrm>
          <a:prstGeom prst="rect">
            <a:avLst/>
          </a:prstGeom>
        </p:spPr>
      </p:pic>
      <p:sp>
        <p:nvSpPr>
          <p:cNvPr id="70" name="TextBox 69"/>
          <p:cNvSpPr txBox="1"/>
          <p:nvPr/>
        </p:nvSpPr>
        <p:spPr>
          <a:xfrm>
            <a:off x="402537" y="2820799"/>
            <a:ext cx="643781" cy="155632"/>
          </a:xfrm>
          <a:prstGeom prst="rect">
            <a:avLst/>
          </a:prstGeom>
          <a:noFill/>
        </p:spPr>
        <p:txBody>
          <a:bodyPr wrap="square" lIns="0" tIns="0" rIns="0" bIns="0" rtlCol="0" anchor="t">
            <a:noAutofit/>
          </a:bodyPr>
          <a:lstStyle/>
          <a:p>
            <a:pPr algn="ctr"/>
            <a:r>
              <a:rPr lang="en-US" sz="800" b="1" dirty="0"/>
              <a:t>Instances</a:t>
            </a:r>
            <a:endParaRPr lang="en-US" sz="1400" b="1" dirty="0"/>
          </a:p>
        </p:txBody>
      </p:sp>
      <p:pic>
        <p:nvPicPr>
          <p:cNvPr id="71" name="Picture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5174" y="3112390"/>
            <a:ext cx="544782" cy="607641"/>
          </a:xfrm>
          <a:prstGeom prst="rect">
            <a:avLst/>
          </a:prstGeom>
        </p:spPr>
      </p:pic>
      <p:sp>
        <p:nvSpPr>
          <p:cNvPr id="72" name="TextBox 71"/>
          <p:cNvSpPr txBox="1"/>
          <p:nvPr/>
        </p:nvSpPr>
        <p:spPr>
          <a:xfrm>
            <a:off x="402537" y="3812332"/>
            <a:ext cx="643781" cy="155632"/>
          </a:xfrm>
          <a:prstGeom prst="rect">
            <a:avLst/>
          </a:prstGeom>
          <a:noFill/>
        </p:spPr>
        <p:txBody>
          <a:bodyPr wrap="square" lIns="0" tIns="0" rIns="0" bIns="0" rtlCol="0" anchor="t">
            <a:noAutofit/>
          </a:bodyPr>
          <a:lstStyle/>
          <a:p>
            <a:pPr algn="ctr"/>
            <a:r>
              <a:rPr lang="en-US" sz="800" b="1" dirty="0"/>
              <a:t>AMI</a:t>
            </a:r>
            <a:endParaRPr lang="en-US" sz="1400" b="1" dirty="0"/>
          </a:p>
        </p:txBody>
      </p:sp>
      <p:pic>
        <p:nvPicPr>
          <p:cNvPr id="73" name="Picture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174" y="4058026"/>
            <a:ext cx="544782" cy="585136"/>
          </a:xfrm>
          <a:prstGeom prst="rect">
            <a:avLst/>
          </a:prstGeom>
        </p:spPr>
      </p:pic>
      <p:sp>
        <p:nvSpPr>
          <p:cNvPr id="74" name="TextBox 73"/>
          <p:cNvSpPr txBox="1"/>
          <p:nvPr/>
        </p:nvSpPr>
        <p:spPr>
          <a:xfrm>
            <a:off x="1154703" y="1873259"/>
            <a:ext cx="643781" cy="155632"/>
          </a:xfrm>
          <a:prstGeom prst="rect">
            <a:avLst/>
          </a:prstGeom>
          <a:noFill/>
        </p:spPr>
        <p:txBody>
          <a:bodyPr wrap="square" lIns="0" tIns="0" rIns="0" bIns="0" rtlCol="0" anchor="t">
            <a:noAutofit/>
          </a:bodyPr>
          <a:lstStyle/>
          <a:p>
            <a:pPr algn="ctr"/>
            <a:r>
              <a:rPr lang="en-US" sz="800" b="1" dirty="0"/>
              <a:t>DB on Instance</a:t>
            </a:r>
            <a:endParaRPr lang="en-US" sz="1400" b="1" dirty="0"/>
          </a:p>
        </p:txBody>
      </p:sp>
      <p:pic>
        <p:nvPicPr>
          <p:cNvPr id="75" name="Picture 7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7340" y="2176103"/>
            <a:ext cx="544782" cy="585136"/>
          </a:xfrm>
          <a:prstGeom prst="rect">
            <a:avLst/>
          </a:prstGeom>
        </p:spPr>
      </p:pic>
      <p:sp>
        <p:nvSpPr>
          <p:cNvPr id="76" name="TextBox 75"/>
          <p:cNvSpPr txBox="1"/>
          <p:nvPr/>
        </p:nvSpPr>
        <p:spPr>
          <a:xfrm>
            <a:off x="1112066" y="2831198"/>
            <a:ext cx="749032" cy="155632"/>
          </a:xfrm>
          <a:prstGeom prst="rect">
            <a:avLst/>
          </a:prstGeom>
          <a:noFill/>
        </p:spPr>
        <p:txBody>
          <a:bodyPr wrap="square" lIns="0" tIns="0" rIns="0" bIns="0" rtlCol="0" anchor="t">
            <a:noAutofit/>
          </a:bodyPr>
          <a:lstStyle/>
          <a:p>
            <a:pPr algn="ctr"/>
            <a:r>
              <a:rPr lang="en-US" sz="800" b="1" dirty="0"/>
              <a:t>Instance With Cloud Watch</a:t>
            </a:r>
            <a:endParaRPr lang="en-US" sz="1400" b="1" dirty="0"/>
          </a:p>
        </p:txBody>
      </p:sp>
      <p:pic>
        <p:nvPicPr>
          <p:cNvPr id="77" name="Picture 7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7340" y="3123643"/>
            <a:ext cx="544782" cy="585136"/>
          </a:xfrm>
          <a:prstGeom prst="rect">
            <a:avLst/>
          </a:prstGeom>
        </p:spPr>
      </p:pic>
      <p:sp>
        <p:nvSpPr>
          <p:cNvPr id="78" name="TextBox 77"/>
          <p:cNvSpPr txBox="1"/>
          <p:nvPr/>
        </p:nvSpPr>
        <p:spPr>
          <a:xfrm>
            <a:off x="1154703" y="3812332"/>
            <a:ext cx="643781" cy="155632"/>
          </a:xfrm>
          <a:prstGeom prst="rect">
            <a:avLst/>
          </a:prstGeom>
          <a:noFill/>
        </p:spPr>
        <p:txBody>
          <a:bodyPr wrap="square" lIns="0" tIns="0" rIns="0" bIns="0" rtlCol="0" anchor="t">
            <a:noAutofit/>
          </a:bodyPr>
          <a:lstStyle/>
          <a:p>
            <a:pPr algn="ctr"/>
            <a:r>
              <a:rPr lang="en-US" sz="800" b="1" dirty="0"/>
              <a:t>Elastic IP</a:t>
            </a:r>
            <a:endParaRPr lang="en-US" sz="1400" b="1" dirty="0"/>
          </a:p>
        </p:txBody>
      </p:sp>
      <p:pic>
        <p:nvPicPr>
          <p:cNvPr id="79" name="Picture 7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7340" y="4254456"/>
            <a:ext cx="544782" cy="192276"/>
          </a:xfrm>
          <a:prstGeom prst="rect">
            <a:avLst/>
          </a:prstGeom>
        </p:spPr>
      </p:pic>
      <p:sp>
        <p:nvSpPr>
          <p:cNvPr id="80" name="TextBox 79"/>
          <p:cNvSpPr txBox="1"/>
          <p:nvPr/>
        </p:nvSpPr>
        <p:spPr>
          <a:xfrm>
            <a:off x="1955465" y="1873259"/>
            <a:ext cx="643781" cy="155632"/>
          </a:xfrm>
          <a:prstGeom prst="rect">
            <a:avLst/>
          </a:prstGeom>
          <a:noFill/>
        </p:spPr>
        <p:txBody>
          <a:bodyPr wrap="square" lIns="0" tIns="0" rIns="0" bIns="0" rtlCol="0" anchor="t">
            <a:noAutofit/>
          </a:bodyPr>
          <a:lstStyle/>
          <a:p>
            <a:pPr algn="ctr"/>
            <a:r>
              <a:rPr lang="en-US" sz="800" b="1" dirty="0"/>
              <a:t>Optimized Instance</a:t>
            </a:r>
            <a:endParaRPr lang="en-US" sz="1400" b="1" dirty="0"/>
          </a:p>
        </p:txBody>
      </p:sp>
      <p:pic>
        <p:nvPicPr>
          <p:cNvPr id="81" name="Picture 8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98102" y="2176103"/>
            <a:ext cx="544782" cy="585136"/>
          </a:xfrm>
          <a:prstGeom prst="rect">
            <a:avLst/>
          </a:prstGeom>
        </p:spPr>
      </p:pic>
      <p:sp>
        <p:nvSpPr>
          <p:cNvPr id="91" name="TextBox 90"/>
          <p:cNvSpPr txBox="1"/>
          <p:nvPr/>
        </p:nvSpPr>
        <p:spPr>
          <a:xfrm>
            <a:off x="5624257" y="1873259"/>
            <a:ext cx="643781" cy="155632"/>
          </a:xfrm>
          <a:prstGeom prst="rect">
            <a:avLst/>
          </a:prstGeom>
          <a:noFill/>
        </p:spPr>
        <p:txBody>
          <a:bodyPr wrap="square" lIns="0" tIns="0" rIns="0" bIns="0" rtlCol="0" anchor="t">
            <a:noAutofit/>
          </a:bodyPr>
          <a:lstStyle/>
          <a:p>
            <a:pPr algn="ctr"/>
            <a:r>
              <a:rPr lang="en-US" sz="800" b="1" dirty="0"/>
              <a:t>Application</a:t>
            </a:r>
            <a:endParaRPr lang="en-US" sz="1400" b="1" dirty="0"/>
          </a:p>
        </p:txBody>
      </p:sp>
      <p:pic>
        <p:nvPicPr>
          <p:cNvPr id="92" name="Picture 9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77868" y="2176103"/>
            <a:ext cx="322833" cy="585136"/>
          </a:xfrm>
          <a:prstGeom prst="rect">
            <a:avLst/>
          </a:prstGeom>
        </p:spPr>
      </p:pic>
      <p:sp>
        <p:nvSpPr>
          <p:cNvPr id="93" name="TextBox 92"/>
          <p:cNvSpPr txBox="1"/>
          <p:nvPr/>
        </p:nvSpPr>
        <p:spPr>
          <a:xfrm>
            <a:off x="5581620" y="2831198"/>
            <a:ext cx="749032" cy="155632"/>
          </a:xfrm>
          <a:prstGeom prst="rect">
            <a:avLst/>
          </a:prstGeom>
          <a:noFill/>
        </p:spPr>
        <p:txBody>
          <a:bodyPr wrap="square" lIns="0" tIns="0" rIns="0" bIns="0" rtlCol="0" anchor="t">
            <a:noAutofit/>
          </a:bodyPr>
          <a:lstStyle/>
          <a:p>
            <a:pPr algn="ctr"/>
            <a:r>
              <a:rPr lang="en-US" sz="800" b="1" dirty="0"/>
              <a:t>Deployment</a:t>
            </a:r>
            <a:endParaRPr lang="en-US" sz="1400" b="1" dirty="0"/>
          </a:p>
        </p:txBody>
      </p:sp>
      <p:pic>
        <p:nvPicPr>
          <p:cNvPr id="94" name="Picture 9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17643" y="3123643"/>
            <a:ext cx="443284" cy="585136"/>
          </a:xfrm>
          <a:prstGeom prst="rect">
            <a:avLst/>
          </a:prstGeom>
        </p:spPr>
      </p:pic>
      <p:cxnSp>
        <p:nvCxnSpPr>
          <p:cNvPr id="96" name="Straight Connector 95"/>
          <p:cNvCxnSpPr/>
          <p:nvPr/>
        </p:nvCxnSpPr>
        <p:spPr>
          <a:xfrm>
            <a:off x="364494" y="1806584"/>
            <a:ext cx="236396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965212" y="1806584"/>
            <a:ext cx="91440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4199878" y="1806584"/>
            <a:ext cx="91440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466441" y="1806584"/>
            <a:ext cx="91440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846837"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4045916"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312481"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6688082" y="822171"/>
            <a:ext cx="948429" cy="152104"/>
          </a:xfrm>
          <a:prstGeom prst="rect">
            <a:avLst/>
          </a:prstGeom>
          <a:noFill/>
        </p:spPr>
        <p:txBody>
          <a:bodyPr wrap="square" lIns="0" tIns="0" rIns="0" bIns="0" rtlCol="0" anchor="t">
            <a:noAutofit/>
          </a:bodyPr>
          <a:lstStyle/>
          <a:p>
            <a:pPr algn="ctr"/>
            <a:r>
              <a:rPr lang="en-US" sz="1000" b="1" dirty="0"/>
              <a:t>EC2 Container</a:t>
            </a:r>
            <a:br>
              <a:rPr lang="en-US" sz="1000" b="1" dirty="0"/>
            </a:br>
            <a:r>
              <a:rPr lang="en-US" sz="1000" b="1" dirty="0"/>
              <a:t>Registry</a:t>
            </a:r>
            <a:endParaRPr lang="en-US" b="1" dirty="0"/>
          </a:p>
        </p:txBody>
      </p:sp>
      <p:cxnSp>
        <p:nvCxnSpPr>
          <p:cNvPr id="42" name="Straight Connector 41"/>
          <p:cNvCxnSpPr/>
          <p:nvPr/>
        </p:nvCxnSpPr>
        <p:spPr>
          <a:xfrm>
            <a:off x="6706638" y="1806584"/>
            <a:ext cx="91440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6552678"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955902" y="822171"/>
            <a:ext cx="943550" cy="155448"/>
          </a:xfrm>
          <a:prstGeom prst="rect">
            <a:avLst/>
          </a:prstGeom>
          <a:noFill/>
        </p:spPr>
        <p:txBody>
          <a:bodyPr wrap="square" lIns="0" tIns="0" rIns="0" bIns="0" rtlCol="0" anchor="t">
            <a:noAutofit/>
          </a:bodyPr>
          <a:lstStyle/>
          <a:p>
            <a:pPr algn="ctr"/>
            <a:r>
              <a:rPr lang="en-US" sz="1000" b="1" dirty="0"/>
              <a:t>Elastic Load Balancing</a:t>
            </a:r>
            <a:endParaRPr lang="en-US" b="1" dirty="0"/>
          </a:p>
        </p:txBody>
      </p:sp>
      <p:pic>
        <p:nvPicPr>
          <p:cNvPr id="46" name="Picture 4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55285" y="1109765"/>
            <a:ext cx="544781" cy="653738"/>
          </a:xfrm>
          <a:prstGeom prst="rect">
            <a:avLst/>
          </a:prstGeom>
        </p:spPr>
      </p:pic>
      <p:cxnSp>
        <p:nvCxnSpPr>
          <p:cNvPr id="47" name="Straight Connector 46"/>
          <p:cNvCxnSpPr/>
          <p:nvPr/>
        </p:nvCxnSpPr>
        <p:spPr>
          <a:xfrm>
            <a:off x="7946835" y="1806584"/>
            <a:ext cx="914400"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792875"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1955465" y="2829953"/>
            <a:ext cx="643781" cy="155632"/>
          </a:xfrm>
          <a:prstGeom prst="rect">
            <a:avLst/>
          </a:prstGeom>
          <a:noFill/>
        </p:spPr>
        <p:txBody>
          <a:bodyPr wrap="square" lIns="0" tIns="0" rIns="0" bIns="0" rtlCol="0" anchor="t">
            <a:noAutofit/>
          </a:bodyPr>
          <a:lstStyle/>
          <a:p>
            <a:pPr algn="ctr"/>
            <a:r>
              <a:rPr lang="en-US" sz="800" b="1" dirty="0"/>
              <a:t>Spot Instance</a:t>
            </a:r>
            <a:endParaRPr lang="en-US" sz="1400" b="1" dirty="0"/>
          </a:p>
        </p:txBody>
      </p:sp>
      <p:pic>
        <p:nvPicPr>
          <p:cNvPr id="50" name="Picture 4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07182" y="3132797"/>
            <a:ext cx="526622" cy="585136"/>
          </a:xfrm>
          <a:prstGeom prst="rect">
            <a:avLst/>
          </a:prstGeom>
        </p:spPr>
      </p:pic>
      <p:sp>
        <p:nvSpPr>
          <p:cNvPr id="51" name="TextBox 50"/>
          <p:cNvSpPr txBox="1"/>
          <p:nvPr/>
        </p:nvSpPr>
        <p:spPr>
          <a:xfrm>
            <a:off x="1955465" y="3784986"/>
            <a:ext cx="643781" cy="155632"/>
          </a:xfrm>
          <a:prstGeom prst="rect">
            <a:avLst/>
          </a:prstGeom>
          <a:noFill/>
        </p:spPr>
        <p:txBody>
          <a:bodyPr wrap="square" lIns="0" tIns="0" rIns="0" bIns="0" rtlCol="0" anchor="t">
            <a:noAutofit/>
          </a:bodyPr>
          <a:lstStyle/>
          <a:p>
            <a:pPr algn="ctr"/>
            <a:r>
              <a:rPr lang="en-US" sz="800" b="1" dirty="0"/>
              <a:t>Spot Fleet</a:t>
            </a:r>
            <a:endParaRPr lang="en-US" sz="1400" b="1" dirty="0"/>
          </a:p>
        </p:txBody>
      </p:sp>
      <p:pic>
        <p:nvPicPr>
          <p:cNvPr id="52" name="Picture 5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98102" y="4092442"/>
            <a:ext cx="544782" cy="575912"/>
          </a:xfrm>
          <a:prstGeom prst="rect">
            <a:avLst/>
          </a:prstGeom>
        </p:spPr>
      </p:pic>
      <p:pic>
        <p:nvPicPr>
          <p:cNvPr id="2" name="Picture 1" descr="AWS-EC2-Container-Registry.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29927" y="1048185"/>
            <a:ext cx="870169" cy="870169"/>
          </a:xfrm>
          <a:prstGeom prst="rect">
            <a:avLst/>
          </a:prstGeom>
        </p:spPr>
      </p:pic>
    </p:spTree>
    <p:extLst>
      <p:ext uri="{BB962C8B-B14F-4D97-AF65-F5344CB8AC3E}">
        <p14:creationId xmlns:p14="http://schemas.microsoft.com/office/powerpoint/2010/main" val="229696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501157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
        <p:nvSpPr>
          <p:cNvPr id="4" name="TextBox 3"/>
          <p:cNvSpPr txBox="1"/>
          <p:nvPr/>
        </p:nvSpPr>
        <p:spPr>
          <a:xfrm>
            <a:off x="2443106" y="822171"/>
            <a:ext cx="1214494" cy="155448"/>
          </a:xfrm>
          <a:prstGeom prst="rect">
            <a:avLst/>
          </a:prstGeom>
          <a:noFill/>
        </p:spPr>
        <p:txBody>
          <a:bodyPr wrap="square" lIns="0" tIns="0" rIns="0" bIns="0" rtlCol="0" anchor="t">
            <a:noAutofit/>
          </a:bodyPr>
          <a:lstStyle/>
          <a:p>
            <a:pPr algn="ctr"/>
            <a:r>
              <a:rPr lang="en-US" sz="1000" b="1" dirty="0"/>
              <a:t>Direct Connect</a:t>
            </a:r>
            <a:endParaRPr lang="en-US" b="1" dirty="0"/>
          </a:p>
        </p:txBody>
      </p:sp>
      <p:sp>
        <p:nvSpPr>
          <p:cNvPr id="5" name="TextBox 4"/>
          <p:cNvSpPr txBox="1"/>
          <p:nvPr/>
        </p:nvSpPr>
        <p:spPr>
          <a:xfrm>
            <a:off x="4185742" y="822171"/>
            <a:ext cx="892556" cy="155448"/>
          </a:xfrm>
          <a:prstGeom prst="rect">
            <a:avLst/>
          </a:prstGeom>
          <a:noFill/>
        </p:spPr>
        <p:txBody>
          <a:bodyPr wrap="square" lIns="0" tIns="0" rIns="0" bIns="0" rtlCol="0" anchor="t">
            <a:noAutofit/>
          </a:bodyPr>
          <a:lstStyle/>
          <a:p>
            <a:pPr algn="ctr"/>
            <a:r>
              <a:rPr lang="en-US" sz="1000" b="1" dirty="0"/>
              <a:t>Route 53</a:t>
            </a:r>
            <a:endParaRPr lang="en-US" b="1" dirty="0"/>
          </a:p>
        </p:txBody>
      </p:sp>
      <p:sp>
        <p:nvSpPr>
          <p:cNvPr id="7" name="TextBox 6"/>
          <p:cNvSpPr txBox="1"/>
          <p:nvPr/>
        </p:nvSpPr>
        <p:spPr>
          <a:xfrm>
            <a:off x="402537" y="822172"/>
            <a:ext cx="643781" cy="155632"/>
          </a:xfrm>
          <a:prstGeom prst="rect">
            <a:avLst/>
          </a:prstGeom>
          <a:noFill/>
        </p:spPr>
        <p:txBody>
          <a:bodyPr wrap="square" lIns="0" tIns="0" rIns="0" bIns="0" rtlCol="0" anchor="t">
            <a:noAutofit/>
          </a:bodyPr>
          <a:lstStyle/>
          <a:p>
            <a:pPr algn="ctr"/>
            <a:r>
              <a:rPr lang="en-US" sz="1000" b="1" dirty="0"/>
              <a:t>VPC</a:t>
            </a:r>
            <a:endParaRPr lang="en-US"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36" y="1052615"/>
            <a:ext cx="530057" cy="65373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61" y="1052615"/>
            <a:ext cx="544781" cy="653738"/>
          </a:xfrm>
          <a:prstGeom prst="rect">
            <a:avLst/>
          </a:prstGeom>
        </p:spPr>
      </p:pic>
      <p:sp>
        <p:nvSpPr>
          <p:cNvPr id="68" name="TextBox 67"/>
          <p:cNvSpPr txBox="1"/>
          <p:nvPr/>
        </p:nvSpPr>
        <p:spPr>
          <a:xfrm>
            <a:off x="402537" y="1873259"/>
            <a:ext cx="643781" cy="155632"/>
          </a:xfrm>
          <a:prstGeom prst="rect">
            <a:avLst/>
          </a:prstGeom>
          <a:noFill/>
        </p:spPr>
        <p:txBody>
          <a:bodyPr wrap="square" lIns="0" tIns="0" rIns="0" bIns="0" rtlCol="0" anchor="t">
            <a:noAutofit/>
          </a:bodyPr>
          <a:lstStyle/>
          <a:p>
            <a:pPr algn="ctr"/>
            <a:r>
              <a:rPr lang="en-US" sz="800" b="1" dirty="0"/>
              <a:t>Router</a:t>
            </a:r>
            <a:endParaRPr lang="en-US" sz="1400" b="1"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174" y="2186552"/>
            <a:ext cx="544782" cy="564238"/>
          </a:xfrm>
          <a:prstGeom prst="rect">
            <a:avLst/>
          </a:prstGeom>
        </p:spPr>
      </p:pic>
      <p:sp>
        <p:nvSpPr>
          <p:cNvPr id="70" name="TextBox 69"/>
          <p:cNvSpPr txBox="1"/>
          <p:nvPr/>
        </p:nvSpPr>
        <p:spPr>
          <a:xfrm>
            <a:off x="402537" y="2820799"/>
            <a:ext cx="643781" cy="155632"/>
          </a:xfrm>
          <a:prstGeom prst="rect">
            <a:avLst/>
          </a:prstGeom>
          <a:noFill/>
        </p:spPr>
        <p:txBody>
          <a:bodyPr wrap="square" lIns="0" tIns="0" rIns="0" bIns="0" rtlCol="0" anchor="t">
            <a:noAutofit/>
          </a:bodyPr>
          <a:lstStyle/>
          <a:p>
            <a:pPr algn="ctr"/>
            <a:r>
              <a:rPr lang="en-US" sz="800" b="1" dirty="0"/>
              <a:t>Internet Gateway</a:t>
            </a:r>
            <a:endParaRPr lang="en-US" sz="1400" b="1" dirty="0"/>
          </a:p>
        </p:txBody>
      </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174" y="3134091"/>
            <a:ext cx="544782" cy="564238"/>
          </a:xfrm>
          <a:prstGeom prst="rect">
            <a:avLst/>
          </a:prstGeom>
        </p:spPr>
      </p:pic>
      <p:sp>
        <p:nvSpPr>
          <p:cNvPr id="72" name="TextBox 71"/>
          <p:cNvSpPr txBox="1"/>
          <p:nvPr/>
        </p:nvSpPr>
        <p:spPr>
          <a:xfrm>
            <a:off x="402537" y="3764707"/>
            <a:ext cx="643781" cy="155632"/>
          </a:xfrm>
          <a:prstGeom prst="rect">
            <a:avLst/>
          </a:prstGeom>
          <a:noFill/>
        </p:spPr>
        <p:txBody>
          <a:bodyPr wrap="square" lIns="0" tIns="0" rIns="0" bIns="0" rtlCol="0" anchor="t">
            <a:noAutofit/>
          </a:bodyPr>
          <a:lstStyle/>
          <a:p>
            <a:pPr algn="ctr"/>
            <a:r>
              <a:rPr lang="en-US" sz="800" b="1" dirty="0"/>
              <a:t>Customer Gateway</a:t>
            </a:r>
            <a:endParaRPr lang="en-US" sz="1400" b="1" dirty="0"/>
          </a:p>
        </p:txBody>
      </p:sp>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174" y="4068475"/>
            <a:ext cx="544782" cy="564238"/>
          </a:xfrm>
          <a:prstGeom prst="rect">
            <a:avLst/>
          </a:prstGeom>
        </p:spPr>
      </p:pic>
      <p:sp>
        <p:nvSpPr>
          <p:cNvPr id="74" name="TextBox 73"/>
          <p:cNvSpPr txBox="1"/>
          <p:nvPr/>
        </p:nvSpPr>
        <p:spPr>
          <a:xfrm>
            <a:off x="1154703" y="1873259"/>
            <a:ext cx="643781" cy="155632"/>
          </a:xfrm>
          <a:prstGeom prst="rect">
            <a:avLst/>
          </a:prstGeom>
          <a:noFill/>
        </p:spPr>
        <p:txBody>
          <a:bodyPr wrap="square" lIns="0" tIns="0" rIns="0" bIns="0" rtlCol="0" anchor="t">
            <a:noAutofit/>
          </a:bodyPr>
          <a:lstStyle/>
          <a:p>
            <a:pPr algn="ctr"/>
            <a:r>
              <a:rPr lang="en-US" sz="800" b="1" dirty="0"/>
              <a:t>VPN Gateway</a:t>
            </a:r>
            <a:endParaRPr lang="en-US" sz="1400" b="1" dirty="0"/>
          </a:p>
        </p:txBody>
      </p:sp>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7340" y="2186552"/>
            <a:ext cx="544782" cy="564238"/>
          </a:xfrm>
          <a:prstGeom prst="rect">
            <a:avLst/>
          </a:prstGeom>
        </p:spPr>
      </p:pic>
      <p:sp>
        <p:nvSpPr>
          <p:cNvPr id="76" name="TextBox 75"/>
          <p:cNvSpPr txBox="1"/>
          <p:nvPr/>
        </p:nvSpPr>
        <p:spPr>
          <a:xfrm>
            <a:off x="1112066" y="2831198"/>
            <a:ext cx="749032" cy="155632"/>
          </a:xfrm>
          <a:prstGeom prst="rect">
            <a:avLst/>
          </a:prstGeom>
          <a:noFill/>
        </p:spPr>
        <p:txBody>
          <a:bodyPr wrap="square" lIns="0" tIns="0" rIns="0" bIns="0" rtlCol="0" anchor="t">
            <a:noAutofit/>
          </a:bodyPr>
          <a:lstStyle/>
          <a:p>
            <a:pPr algn="ctr"/>
            <a:r>
              <a:rPr lang="en-US" sz="800" b="1" dirty="0"/>
              <a:t>VPN Gateway</a:t>
            </a:r>
            <a:endParaRPr lang="en-US" sz="1400" b="1" dirty="0"/>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7340" y="3204351"/>
            <a:ext cx="544782" cy="423719"/>
          </a:xfrm>
          <a:prstGeom prst="rect">
            <a:avLst/>
          </a:prstGeom>
        </p:spPr>
      </p:pic>
      <p:sp>
        <p:nvSpPr>
          <p:cNvPr id="78" name="TextBox 77"/>
          <p:cNvSpPr txBox="1"/>
          <p:nvPr/>
        </p:nvSpPr>
        <p:spPr>
          <a:xfrm>
            <a:off x="1154703" y="3764707"/>
            <a:ext cx="643781" cy="155632"/>
          </a:xfrm>
          <a:prstGeom prst="rect">
            <a:avLst/>
          </a:prstGeom>
          <a:noFill/>
        </p:spPr>
        <p:txBody>
          <a:bodyPr wrap="square" lIns="0" tIns="0" rIns="0" bIns="0" rtlCol="0" anchor="t">
            <a:noAutofit/>
          </a:bodyPr>
          <a:lstStyle/>
          <a:p>
            <a:pPr algn="ctr"/>
            <a:r>
              <a:rPr lang="en-US" sz="800" b="1" dirty="0"/>
              <a:t>VPN Peering</a:t>
            </a:r>
            <a:endParaRPr lang="en-US" sz="1400" b="1" dirty="0"/>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8385" y="1052615"/>
            <a:ext cx="537318" cy="653738"/>
          </a:xfrm>
          <a:prstGeom prst="rect">
            <a:avLst/>
          </a:prstGeom>
        </p:spPr>
      </p:pic>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8599" y="4068475"/>
            <a:ext cx="544781" cy="564238"/>
          </a:xfrm>
          <a:prstGeom prst="rect">
            <a:avLst/>
          </a:prstGeom>
        </p:spPr>
      </p:pic>
      <p:sp>
        <p:nvSpPr>
          <p:cNvPr id="86" name="TextBox 85"/>
          <p:cNvSpPr txBox="1"/>
          <p:nvPr/>
        </p:nvSpPr>
        <p:spPr>
          <a:xfrm>
            <a:off x="4288461" y="1873259"/>
            <a:ext cx="643781" cy="155632"/>
          </a:xfrm>
          <a:prstGeom prst="rect">
            <a:avLst/>
          </a:prstGeom>
          <a:noFill/>
        </p:spPr>
        <p:txBody>
          <a:bodyPr wrap="square" lIns="0" tIns="0" rIns="0" bIns="0" rtlCol="0" anchor="t">
            <a:noAutofit/>
          </a:bodyPr>
          <a:lstStyle/>
          <a:p>
            <a:pPr algn="ctr"/>
            <a:r>
              <a:rPr lang="en-US" sz="800" b="1" dirty="0"/>
              <a:t>Hosted Zone</a:t>
            </a:r>
            <a:endParaRPr lang="en-US" sz="1400" b="1" dirty="0"/>
          </a:p>
        </p:txBody>
      </p:sp>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31098" y="2196280"/>
            <a:ext cx="544782" cy="544782"/>
          </a:xfrm>
          <a:prstGeom prst="rect">
            <a:avLst/>
          </a:prstGeom>
        </p:spPr>
      </p:pic>
      <p:sp>
        <p:nvSpPr>
          <p:cNvPr id="88" name="TextBox 87"/>
          <p:cNvSpPr txBox="1"/>
          <p:nvPr/>
        </p:nvSpPr>
        <p:spPr>
          <a:xfrm>
            <a:off x="4288461" y="2820799"/>
            <a:ext cx="643781" cy="155632"/>
          </a:xfrm>
          <a:prstGeom prst="rect">
            <a:avLst/>
          </a:prstGeom>
          <a:noFill/>
        </p:spPr>
        <p:txBody>
          <a:bodyPr wrap="square" lIns="0" tIns="0" rIns="0" bIns="0" rtlCol="0" anchor="t">
            <a:noAutofit/>
          </a:bodyPr>
          <a:lstStyle/>
          <a:p>
            <a:pPr algn="ctr"/>
            <a:r>
              <a:rPr lang="en-US" sz="800" b="1" dirty="0"/>
              <a:t>Route Table</a:t>
            </a:r>
            <a:endParaRPr lang="en-US" sz="1400" b="1" dirty="0"/>
          </a:p>
        </p:txBody>
      </p:sp>
      <p:pic>
        <p:nvPicPr>
          <p:cNvPr id="89" name="Picture 8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31098" y="3167853"/>
            <a:ext cx="544782" cy="496713"/>
          </a:xfrm>
          <a:prstGeom prst="rect">
            <a:avLst/>
          </a:prstGeom>
        </p:spPr>
      </p:pic>
      <p:cxnSp>
        <p:nvCxnSpPr>
          <p:cNvPr id="90" name="Straight Connector 89"/>
          <p:cNvCxnSpPr/>
          <p:nvPr/>
        </p:nvCxnSpPr>
        <p:spPr>
          <a:xfrm>
            <a:off x="364494" y="1806584"/>
            <a:ext cx="1496604"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603262"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327474"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246762"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173512"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2973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a:t>
            </a:r>
          </a:p>
        </p:txBody>
      </p:sp>
    </p:spTree>
    <p:extLst>
      <p:ext uri="{BB962C8B-B14F-4D97-AF65-F5344CB8AC3E}">
        <p14:creationId xmlns:p14="http://schemas.microsoft.com/office/powerpoint/2010/main" val="146200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Analytics</a:t>
            </a:r>
          </a:p>
        </p:txBody>
      </p:sp>
      <p:sp>
        <p:nvSpPr>
          <p:cNvPr id="4" name="TextBox 3"/>
          <p:cNvSpPr txBox="1"/>
          <p:nvPr/>
        </p:nvSpPr>
        <p:spPr>
          <a:xfrm>
            <a:off x="2134534" y="822171"/>
            <a:ext cx="1214494" cy="155448"/>
          </a:xfrm>
          <a:prstGeom prst="rect">
            <a:avLst/>
          </a:prstGeom>
          <a:noFill/>
        </p:spPr>
        <p:txBody>
          <a:bodyPr wrap="square" lIns="0" tIns="0" rIns="0" bIns="0" rtlCol="0" anchor="t">
            <a:noAutofit/>
          </a:bodyPr>
          <a:lstStyle/>
          <a:p>
            <a:pPr algn="ctr"/>
            <a:r>
              <a:rPr lang="en-US" sz="1000" b="1" dirty="0"/>
              <a:t>Data Pipeline</a:t>
            </a:r>
            <a:endParaRPr lang="en-US" b="1" dirty="0"/>
          </a:p>
        </p:txBody>
      </p:sp>
      <p:sp>
        <p:nvSpPr>
          <p:cNvPr id="5" name="TextBox 4"/>
          <p:cNvSpPr txBox="1"/>
          <p:nvPr/>
        </p:nvSpPr>
        <p:spPr>
          <a:xfrm>
            <a:off x="3731552" y="822171"/>
            <a:ext cx="892556" cy="155448"/>
          </a:xfrm>
          <a:prstGeom prst="rect">
            <a:avLst/>
          </a:prstGeom>
          <a:noFill/>
        </p:spPr>
        <p:txBody>
          <a:bodyPr wrap="square" lIns="0" tIns="0" rIns="0" bIns="0" rtlCol="0" anchor="t">
            <a:noAutofit/>
          </a:bodyPr>
          <a:lstStyle/>
          <a:p>
            <a:pPr algn="ctr"/>
            <a:r>
              <a:rPr lang="en-US" sz="1000" b="1" dirty="0"/>
              <a:t>Kinesis</a:t>
            </a:r>
            <a:endParaRPr lang="en-US" b="1" dirty="0"/>
          </a:p>
        </p:txBody>
      </p:sp>
      <p:sp>
        <p:nvSpPr>
          <p:cNvPr id="7" name="TextBox 6"/>
          <p:cNvSpPr txBox="1"/>
          <p:nvPr/>
        </p:nvSpPr>
        <p:spPr>
          <a:xfrm>
            <a:off x="402537" y="822172"/>
            <a:ext cx="643781" cy="155632"/>
          </a:xfrm>
          <a:prstGeom prst="rect">
            <a:avLst/>
          </a:prstGeom>
          <a:noFill/>
        </p:spPr>
        <p:txBody>
          <a:bodyPr wrap="square" lIns="0" tIns="0" rIns="0" bIns="0" rtlCol="0" anchor="t">
            <a:noAutofit/>
          </a:bodyPr>
          <a:lstStyle/>
          <a:p>
            <a:pPr algn="ctr"/>
            <a:r>
              <a:rPr lang="en-US" sz="1000" b="1" dirty="0"/>
              <a:t>EMR</a:t>
            </a:r>
            <a:endParaRPr lang="en-US" b="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536" y="1061450"/>
            <a:ext cx="530057" cy="636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391" y="1052615"/>
            <a:ext cx="544781" cy="653737"/>
          </a:xfrm>
          <a:prstGeom prst="rect">
            <a:avLst/>
          </a:prstGeom>
        </p:spPr>
      </p:pic>
      <p:sp>
        <p:nvSpPr>
          <p:cNvPr id="68" name="TextBox 67"/>
          <p:cNvSpPr txBox="1"/>
          <p:nvPr/>
        </p:nvSpPr>
        <p:spPr>
          <a:xfrm>
            <a:off x="402537" y="1873259"/>
            <a:ext cx="643781" cy="155632"/>
          </a:xfrm>
          <a:prstGeom prst="rect">
            <a:avLst/>
          </a:prstGeom>
          <a:noFill/>
        </p:spPr>
        <p:txBody>
          <a:bodyPr wrap="square" lIns="0" tIns="0" rIns="0" bIns="0" rtlCol="0" anchor="t">
            <a:noAutofit/>
          </a:bodyPr>
          <a:lstStyle/>
          <a:p>
            <a:pPr algn="ctr"/>
            <a:r>
              <a:rPr lang="en-US" sz="800" b="1" dirty="0"/>
              <a:t>Cluster</a:t>
            </a:r>
            <a:endParaRPr lang="en-US" sz="1400" b="1"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673" y="2186552"/>
            <a:ext cx="503783" cy="564238"/>
          </a:xfrm>
          <a:prstGeom prst="rect">
            <a:avLst/>
          </a:prstGeom>
        </p:spPr>
      </p:pic>
      <p:sp>
        <p:nvSpPr>
          <p:cNvPr id="70" name="TextBox 69"/>
          <p:cNvSpPr txBox="1"/>
          <p:nvPr/>
        </p:nvSpPr>
        <p:spPr>
          <a:xfrm>
            <a:off x="402537" y="2820799"/>
            <a:ext cx="643781" cy="155632"/>
          </a:xfrm>
          <a:prstGeom prst="rect">
            <a:avLst/>
          </a:prstGeom>
          <a:noFill/>
        </p:spPr>
        <p:txBody>
          <a:bodyPr wrap="square" lIns="0" tIns="0" rIns="0" bIns="0" rtlCol="0" anchor="t">
            <a:noAutofit/>
          </a:bodyPr>
          <a:lstStyle/>
          <a:p>
            <a:pPr algn="ctr"/>
            <a:r>
              <a:rPr lang="en-US" sz="800" b="1" dirty="0"/>
              <a:t>HDFS Cluster</a:t>
            </a:r>
            <a:endParaRPr lang="en-US" sz="1400" b="1" dirty="0"/>
          </a:p>
        </p:txBody>
      </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345" y="3134091"/>
            <a:ext cx="544440" cy="564238"/>
          </a:xfrm>
          <a:prstGeom prst="rect">
            <a:avLst/>
          </a:prstGeom>
        </p:spPr>
      </p:pic>
      <p:sp>
        <p:nvSpPr>
          <p:cNvPr id="72" name="TextBox 71"/>
          <p:cNvSpPr txBox="1"/>
          <p:nvPr/>
        </p:nvSpPr>
        <p:spPr>
          <a:xfrm>
            <a:off x="402537" y="3764707"/>
            <a:ext cx="643781" cy="155632"/>
          </a:xfrm>
          <a:prstGeom prst="rect">
            <a:avLst/>
          </a:prstGeom>
          <a:noFill/>
        </p:spPr>
        <p:txBody>
          <a:bodyPr wrap="square" lIns="0" tIns="0" rIns="0" bIns="0" rtlCol="0" anchor="t">
            <a:noAutofit/>
          </a:bodyPr>
          <a:lstStyle/>
          <a:p>
            <a:pPr algn="ctr"/>
            <a:r>
              <a:rPr lang="en-US" sz="800" b="1" dirty="0"/>
              <a:t>EMR Engine</a:t>
            </a:r>
            <a:endParaRPr lang="en-US" sz="1400" b="1" dirty="0"/>
          </a:p>
        </p:txBody>
      </p:sp>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174" y="4151822"/>
            <a:ext cx="544782" cy="397543"/>
          </a:xfrm>
          <a:prstGeom prst="rect">
            <a:avLst/>
          </a:prstGeom>
        </p:spPr>
      </p:pic>
      <p:sp>
        <p:nvSpPr>
          <p:cNvPr id="74" name="TextBox 73"/>
          <p:cNvSpPr txBox="1"/>
          <p:nvPr/>
        </p:nvSpPr>
        <p:spPr>
          <a:xfrm>
            <a:off x="1154703" y="1873259"/>
            <a:ext cx="643781" cy="155632"/>
          </a:xfrm>
          <a:prstGeom prst="rect">
            <a:avLst/>
          </a:prstGeom>
          <a:noFill/>
        </p:spPr>
        <p:txBody>
          <a:bodyPr wrap="square" lIns="0" tIns="0" rIns="0" bIns="0" rtlCol="0" anchor="t">
            <a:noAutofit/>
          </a:bodyPr>
          <a:lstStyle/>
          <a:p>
            <a:pPr algn="ctr"/>
            <a:r>
              <a:rPr lang="en-US" sz="800" b="1" dirty="0"/>
              <a:t>EMR Engine MapR M3</a:t>
            </a:r>
            <a:endParaRPr lang="en-US" sz="1400" b="1" dirty="0"/>
          </a:p>
        </p:txBody>
      </p:sp>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7340" y="2269899"/>
            <a:ext cx="544782" cy="397543"/>
          </a:xfrm>
          <a:prstGeom prst="rect">
            <a:avLst/>
          </a:prstGeom>
        </p:spPr>
      </p:pic>
      <p:sp>
        <p:nvSpPr>
          <p:cNvPr id="76" name="TextBox 75"/>
          <p:cNvSpPr txBox="1"/>
          <p:nvPr/>
        </p:nvSpPr>
        <p:spPr>
          <a:xfrm>
            <a:off x="1112066" y="2831198"/>
            <a:ext cx="749032" cy="155632"/>
          </a:xfrm>
          <a:prstGeom prst="rect">
            <a:avLst/>
          </a:prstGeom>
          <a:noFill/>
        </p:spPr>
        <p:txBody>
          <a:bodyPr wrap="square" lIns="0" tIns="0" rIns="0" bIns="0" rtlCol="0" anchor="t">
            <a:noAutofit/>
          </a:bodyPr>
          <a:lstStyle/>
          <a:p>
            <a:pPr algn="ctr"/>
            <a:r>
              <a:rPr lang="en-US" sz="800" b="1" dirty="0"/>
              <a:t>EMR Engine MapR M5</a:t>
            </a:r>
            <a:endParaRPr lang="en-US" sz="1400" b="1" dirty="0"/>
          </a:p>
        </p:txBody>
      </p:sp>
      <p:pic>
        <p:nvPicPr>
          <p:cNvPr id="77" name="Picture 7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7340" y="3220089"/>
            <a:ext cx="544782" cy="392243"/>
          </a:xfrm>
          <a:prstGeom prst="rect">
            <a:avLst/>
          </a:prstGeom>
        </p:spPr>
      </p:pic>
      <p:sp>
        <p:nvSpPr>
          <p:cNvPr id="78" name="TextBox 77"/>
          <p:cNvSpPr txBox="1"/>
          <p:nvPr/>
        </p:nvSpPr>
        <p:spPr>
          <a:xfrm>
            <a:off x="1154703" y="3764707"/>
            <a:ext cx="643781" cy="155632"/>
          </a:xfrm>
          <a:prstGeom prst="rect">
            <a:avLst/>
          </a:prstGeom>
          <a:noFill/>
        </p:spPr>
        <p:txBody>
          <a:bodyPr wrap="square" lIns="0" tIns="0" rIns="0" bIns="0" rtlCol="0" anchor="t">
            <a:noAutofit/>
          </a:bodyPr>
          <a:lstStyle/>
          <a:p>
            <a:pPr algn="ctr"/>
            <a:r>
              <a:rPr lang="en-US" sz="800" b="1" dirty="0"/>
              <a:t>EMR Engine MapR M5</a:t>
            </a:r>
            <a:endParaRPr lang="en-US" sz="1400" b="1" dirty="0"/>
          </a:p>
        </p:txBody>
      </p:sp>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09171" y="1057093"/>
            <a:ext cx="537318" cy="644781"/>
          </a:xfrm>
          <a:prstGeom prst="rect">
            <a:avLst/>
          </a:prstGeom>
        </p:spPr>
      </p:pic>
      <p:pic>
        <p:nvPicPr>
          <p:cNvPr id="85" name="Picture 8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8599" y="4151823"/>
            <a:ext cx="544781" cy="397542"/>
          </a:xfrm>
          <a:prstGeom prst="rect">
            <a:avLst/>
          </a:prstGeom>
        </p:spPr>
      </p:pic>
      <p:sp>
        <p:nvSpPr>
          <p:cNvPr id="86" name="TextBox 85"/>
          <p:cNvSpPr txBox="1"/>
          <p:nvPr/>
        </p:nvSpPr>
        <p:spPr>
          <a:xfrm>
            <a:off x="3855940" y="1873259"/>
            <a:ext cx="643781" cy="155632"/>
          </a:xfrm>
          <a:prstGeom prst="rect">
            <a:avLst/>
          </a:prstGeom>
          <a:noFill/>
        </p:spPr>
        <p:txBody>
          <a:bodyPr wrap="square" lIns="0" tIns="0" rIns="0" bIns="0" rtlCol="0" anchor="t">
            <a:noAutofit/>
          </a:bodyPr>
          <a:lstStyle/>
          <a:p>
            <a:pPr algn="ctr"/>
            <a:r>
              <a:rPr lang="en-US" sz="800" b="1" dirty="0"/>
              <a:t>Kinesis Enabled App</a:t>
            </a:r>
            <a:endParaRPr lang="en-US" sz="1400" b="1" dirty="0"/>
          </a:p>
        </p:txBody>
      </p:sp>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23013" y="2145946"/>
            <a:ext cx="509634" cy="544782"/>
          </a:xfrm>
          <a:prstGeom prst="rect">
            <a:avLst/>
          </a:prstGeom>
        </p:spPr>
      </p:pic>
      <p:cxnSp>
        <p:nvCxnSpPr>
          <p:cNvPr id="90" name="Straight Connector 89"/>
          <p:cNvCxnSpPr/>
          <p:nvPr/>
        </p:nvCxnSpPr>
        <p:spPr>
          <a:xfrm>
            <a:off x="364494" y="1806584"/>
            <a:ext cx="1496604"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214612"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640164"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087371"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461671"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953801" y="822171"/>
            <a:ext cx="1214494" cy="155448"/>
          </a:xfrm>
          <a:prstGeom prst="rect">
            <a:avLst/>
          </a:prstGeom>
          <a:noFill/>
        </p:spPr>
        <p:txBody>
          <a:bodyPr wrap="square" lIns="0" tIns="0" rIns="0" bIns="0" rtlCol="0" anchor="t">
            <a:noAutofit/>
          </a:bodyPr>
          <a:lstStyle/>
          <a:p>
            <a:pPr algn="ctr"/>
            <a:r>
              <a:rPr lang="en-US" sz="1000" b="1" dirty="0"/>
              <a:t>Machine Learning</a:t>
            </a:r>
            <a:endParaRPr lang="en-US" b="1" dirty="0"/>
          </a:p>
        </p:txBody>
      </p:sp>
      <p:pic>
        <p:nvPicPr>
          <p:cNvPr id="31" name="Picture 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88656" y="1053508"/>
            <a:ext cx="544781" cy="651951"/>
          </a:xfrm>
          <a:prstGeom prst="rect">
            <a:avLst/>
          </a:prstGeom>
        </p:spPr>
      </p:pic>
      <p:cxnSp>
        <p:nvCxnSpPr>
          <p:cNvPr id="32" name="Straight Connector 31"/>
          <p:cNvCxnSpPr/>
          <p:nvPr/>
        </p:nvCxnSpPr>
        <p:spPr>
          <a:xfrm>
            <a:off x="5021289"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842796"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390301" y="822171"/>
            <a:ext cx="1214494" cy="155448"/>
          </a:xfrm>
          <a:prstGeom prst="rect">
            <a:avLst/>
          </a:prstGeom>
          <a:noFill/>
        </p:spPr>
        <p:txBody>
          <a:bodyPr wrap="square" lIns="0" tIns="0" rIns="0" bIns="0" rtlCol="0" anchor="t">
            <a:noAutofit/>
          </a:bodyPr>
          <a:lstStyle/>
          <a:p>
            <a:pPr algn="ctr"/>
            <a:r>
              <a:rPr lang="en-US" sz="1000" b="1" dirty="0"/>
              <a:t>QuickSight</a:t>
            </a:r>
            <a:endParaRPr lang="en-US" b="1" dirty="0"/>
          </a:p>
        </p:txBody>
      </p:sp>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25156" y="1070774"/>
            <a:ext cx="544781" cy="617418"/>
          </a:xfrm>
          <a:prstGeom prst="rect">
            <a:avLst/>
          </a:prstGeom>
        </p:spPr>
      </p:pic>
      <p:cxnSp>
        <p:nvCxnSpPr>
          <p:cNvPr id="36" name="Straight Connector 35"/>
          <p:cNvCxnSpPr/>
          <p:nvPr/>
        </p:nvCxnSpPr>
        <p:spPr>
          <a:xfrm>
            <a:off x="6457789"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279296"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826801" y="822171"/>
            <a:ext cx="1214494" cy="155448"/>
          </a:xfrm>
          <a:prstGeom prst="rect">
            <a:avLst/>
          </a:prstGeom>
          <a:noFill/>
        </p:spPr>
        <p:txBody>
          <a:bodyPr wrap="square" lIns="0" tIns="0" rIns="0" bIns="0" rtlCol="0" anchor="t">
            <a:noAutofit/>
          </a:bodyPr>
          <a:lstStyle/>
          <a:p>
            <a:pPr algn="ctr"/>
            <a:r>
              <a:rPr lang="en-US" sz="1000" b="1" dirty="0"/>
              <a:t>Elasticsearch</a:t>
            </a:r>
            <a:endParaRPr lang="en-US" b="1" dirty="0"/>
          </a:p>
        </p:txBody>
      </p:sp>
      <p:pic>
        <p:nvPicPr>
          <p:cNvPr id="39" name="Picture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62400" y="1053508"/>
            <a:ext cx="543292" cy="651951"/>
          </a:xfrm>
          <a:prstGeom prst="rect">
            <a:avLst/>
          </a:prstGeom>
        </p:spPr>
      </p:pic>
      <p:cxnSp>
        <p:nvCxnSpPr>
          <p:cNvPr id="40" name="Straight Connector 39"/>
          <p:cNvCxnSpPr/>
          <p:nvPr/>
        </p:nvCxnSpPr>
        <p:spPr>
          <a:xfrm>
            <a:off x="7894289" y="1806584"/>
            <a:ext cx="1054338" cy="0"/>
          </a:xfrm>
          <a:prstGeom prst="line">
            <a:avLst/>
          </a:prstGeom>
          <a:ln w="3175">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715796" y="822171"/>
            <a:ext cx="0" cy="3978429"/>
          </a:xfrm>
          <a:prstGeom prst="line">
            <a:avLst/>
          </a:prstGeom>
          <a:ln>
            <a:solidFill>
              <a:schemeClr val="accent6">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96060" y="4264179"/>
            <a:ext cx="589478" cy="598276"/>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23013" y="2888132"/>
            <a:ext cx="462525" cy="488222"/>
          </a:xfrm>
          <a:prstGeom prst="rect">
            <a:avLst/>
          </a:prstGeom>
        </p:spPr>
      </p:pic>
      <p:pic>
        <p:nvPicPr>
          <p:cNvPr id="44" name="Picture 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18469" y="3573758"/>
            <a:ext cx="467069" cy="493018"/>
          </a:xfrm>
          <a:prstGeom prst="rect">
            <a:avLst/>
          </a:prstGeom>
        </p:spPr>
      </p:pic>
      <p:sp>
        <p:nvSpPr>
          <p:cNvPr id="45" name="TextBox 44"/>
          <p:cNvSpPr txBox="1"/>
          <p:nvPr/>
        </p:nvSpPr>
        <p:spPr>
          <a:xfrm>
            <a:off x="3623869" y="2714406"/>
            <a:ext cx="1107924" cy="133924"/>
          </a:xfrm>
          <a:prstGeom prst="rect">
            <a:avLst/>
          </a:prstGeom>
          <a:noFill/>
        </p:spPr>
        <p:txBody>
          <a:bodyPr wrap="square" lIns="0" tIns="0" rIns="0" bIns="0" rtlCol="0" anchor="t">
            <a:noAutofit/>
          </a:bodyPr>
          <a:lstStyle/>
          <a:p>
            <a:pPr algn="ctr"/>
            <a:r>
              <a:rPr lang="en-US" sz="800" b="1" dirty="0"/>
              <a:t>Kinesis Streams</a:t>
            </a:r>
            <a:endParaRPr lang="en-US" sz="1400" b="1" dirty="0"/>
          </a:p>
        </p:txBody>
      </p:sp>
      <p:sp>
        <p:nvSpPr>
          <p:cNvPr id="46" name="TextBox 45"/>
          <p:cNvSpPr txBox="1"/>
          <p:nvPr/>
        </p:nvSpPr>
        <p:spPr>
          <a:xfrm>
            <a:off x="3623869" y="3411283"/>
            <a:ext cx="1107924" cy="133924"/>
          </a:xfrm>
          <a:prstGeom prst="rect">
            <a:avLst/>
          </a:prstGeom>
          <a:noFill/>
        </p:spPr>
        <p:txBody>
          <a:bodyPr wrap="square" lIns="0" tIns="0" rIns="0" bIns="0" rtlCol="0" anchor="t">
            <a:noAutofit/>
          </a:bodyPr>
          <a:lstStyle/>
          <a:p>
            <a:pPr algn="ctr"/>
            <a:r>
              <a:rPr lang="en-US" sz="800" b="1" dirty="0"/>
              <a:t>Kinesis Firehose</a:t>
            </a:r>
            <a:endParaRPr lang="en-US" sz="1400" b="1" dirty="0"/>
          </a:p>
        </p:txBody>
      </p:sp>
      <p:sp>
        <p:nvSpPr>
          <p:cNvPr id="47" name="TextBox 46"/>
          <p:cNvSpPr txBox="1"/>
          <p:nvPr/>
        </p:nvSpPr>
        <p:spPr>
          <a:xfrm>
            <a:off x="3623869" y="4095326"/>
            <a:ext cx="1107924" cy="133924"/>
          </a:xfrm>
          <a:prstGeom prst="rect">
            <a:avLst/>
          </a:prstGeom>
          <a:noFill/>
        </p:spPr>
        <p:txBody>
          <a:bodyPr wrap="square" lIns="0" tIns="0" rIns="0" bIns="0" rtlCol="0" anchor="t">
            <a:noAutofit/>
          </a:bodyPr>
          <a:lstStyle/>
          <a:p>
            <a:pPr algn="ctr"/>
            <a:r>
              <a:rPr lang="en-US" sz="800" b="1" dirty="0"/>
              <a:t>Kinesis Analytics</a:t>
            </a:r>
            <a:endParaRPr lang="en-US" sz="1400" b="1" dirty="0"/>
          </a:p>
        </p:txBody>
      </p:sp>
    </p:spTree>
    <p:extLst>
      <p:ext uri="{BB962C8B-B14F-4D97-AF65-F5344CB8AC3E}">
        <p14:creationId xmlns:p14="http://schemas.microsoft.com/office/powerpoint/2010/main" val="1120137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3131998372"/>
      </p:ext>
    </p:extLst>
  </p:cSld>
  <p:clrMapOvr>
    <a:masterClrMapping/>
  </p:clrMapOvr>
</p:sld>
</file>

<file path=ppt/theme/theme1.xml><?xml version="1.0" encoding="utf-8"?>
<a:theme xmlns:a="http://schemas.openxmlformats.org/drawingml/2006/main" name="DeckTemplate-AWS">
  <a:themeElements>
    <a:clrScheme name="Custom 1">
      <a:dk1>
        <a:srgbClr val="474746"/>
      </a:dk1>
      <a:lt1>
        <a:sysClr val="window" lastClr="FFFFFF"/>
      </a:lt1>
      <a:dk2>
        <a:srgbClr val="6D6E6D"/>
      </a:dk2>
      <a:lt2>
        <a:srgbClr val="F8F8F8"/>
      </a:lt2>
      <a:accent1>
        <a:srgbClr val="FCB64C"/>
      </a:accent1>
      <a:accent2>
        <a:srgbClr val="F7A028"/>
      </a:accent2>
      <a:accent3>
        <a:srgbClr val="0C67AE"/>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PPT template" id="{82A343B7-D19D-4E6E-9E5D-C6238F1C4303}" vid="{1B8EB16C-F7CF-4AA2-8EB3-83C0A947C65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terms/"/>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AWS PPT template</Template>
  <TotalTime>1643</TotalTime>
  <Words>1026</Words>
  <Application>Microsoft Office PowerPoint</Application>
  <PresentationFormat>On-screen Show (16:9)</PresentationFormat>
  <Paragraphs>398</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Helvetica Neue</vt:lpstr>
      <vt:lpstr>Lucida Console</vt:lpstr>
      <vt:lpstr>DeckTemplate-AWS</vt:lpstr>
      <vt:lpstr>AWS Simple Icons v15.9</vt:lpstr>
      <vt:lpstr>PowerPoint Presentation</vt:lpstr>
      <vt:lpstr>Compute</vt:lpstr>
      <vt:lpstr>Compute</vt:lpstr>
      <vt:lpstr>Networking</vt:lpstr>
      <vt:lpstr>Networking</vt:lpstr>
      <vt:lpstr>Analytics</vt:lpstr>
      <vt:lpstr>Analytics</vt:lpstr>
      <vt:lpstr>Developer Tools</vt:lpstr>
      <vt:lpstr>Developer Tools</vt:lpstr>
      <vt:lpstr>Management Tools</vt:lpstr>
      <vt:lpstr>Management Tools</vt:lpstr>
      <vt:lpstr>Security &amp; Identity</vt:lpstr>
      <vt:lpstr>Security &amp; Identity</vt:lpstr>
      <vt:lpstr>Storage &amp; Content Delivery</vt:lpstr>
      <vt:lpstr>Storage &amp; Content Delivery</vt:lpstr>
      <vt:lpstr>Application Services</vt:lpstr>
      <vt:lpstr>Application Services</vt:lpstr>
      <vt:lpstr>Application Services</vt:lpstr>
      <vt:lpstr>Application Services</vt:lpstr>
      <vt:lpstr>Database</vt:lpstr>
      <vt:lpstr>Database</vt:lpstr>
      <vt:lpstr>Database (Continued)</vt:lpstr>
      <vt:lpstr>Internet of Things (IOT)</vt:lpstr>
      <vt:lpstr>Internet of Things (IOT)</vt:lpstr>
      <vt:lpstr>Enterprise Applications</vt:lpstr>
      <vt:lpstr>Enterprise Applications</vt:lpstr>
      <vt:lpstr>Hubs</vt:lpstr>
      <vt:lpstr>Hubs</vt:lpstr>
      <vt:lpstr>Non-Service Specific</vt:lpstr>
      <vt:lpstr>On-Demand Workforce</vt:lpstr>
      <vt:lpstr>SDKs</vt:lpstr>
      <vt:lpstr>Groups</vt:lpstr>
      <vt:lpstr>Groups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Olsen</dc:creator>
  <cp:lastModifiedBy>nouman shafiq</cp:lastModifiedBy>
  <cp:revision>78</cp:revision>
  <dcterms:created xsi:type="dcterms:W3CDTF">2015-09-11T19:32:07Z</dcterms:created>
  <dcterms:modified xsi:type="dcterms:W3CDTF">2021-10-18T12:24:50Z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